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59" r:id="rId3"/>
    <p:sldId id="303" r:id="rId4"/>
    <p:sldId id="309" r:id="rId5"/>
    <p:sldId id="313" r:id="rId6"/>
    <p:sldId id="315" r:id="rId7"/>
    <p:sldId id="316" r:id="rId8"/>
    <p:sldId id="304" r:id="rId9"/>
    <p:sldId id="318" r:id="rId10"/>
    <p:sldId id="319" r:id="rId11"/>
    <p:sldId id="325" r:id="rId12"/>
    <p:sldId id="320" r:id="rId13"/>
    <p:sldId id="321" r:id="rId14"/>
    <p:sldId id="322" r:id="rId15"/>
    <p:sldId id="307" r:id="rId16"/>
    <p:sldId id="308" r:id="rId17"/>
    <p:sldId id="323" r:id="rId18"/>
    <p:sldId id="326" r:id="rId19"/>
    <p:sldId id="327" r:id="rId20"/>
    <p:sldId id="302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3" autoAdjust="0"/>
    <p:restoredTop sz="93407" autoAdjust="0"/>
  </p:normalViewPr>
  <p:slideViewPr>
    <p:cSldViewPr>
      <p:cViewPr>
        <p:scale>
          <a:sx n="75" d="100"/>
          <a:sy n="75" d="100"/>
        </p:scale>
        <p:origin x="-105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A2993-D7C0-499B-A12E-8F32D531AF3A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D4BFB-7D0A-494B-8967-30CE5BAA83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14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EAD576-34E4-4D7D-A75D-DF1730670786}" type="slidenum">
              <a:rPr lang="fr-FR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D4BFB-7D0A-494B-8967-30CE5BAA838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D4BFB-7D0A-494B-8967-30CE5BAA838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D4BFB-7D0A-494B-8967-30CE5BAA838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814ED-B8C4-4F67-BA5B-A01DD43D037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814ED-B8C4-4F67-BA5B-A01DD43D037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D4BFB-7D0A-494B-8967-30CE5BAA8389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7896-DA68-476A-94B8-125543FDBDFF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EEDC-3B42-4FDD-9C0F-6A5BAF2040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dal.fr/Medicament/remicade-14286.ht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oneTexte 3"/>
          <p:cNvSpPr txBox="1">
            <a:spLocks noChangeArrowheads="1"/>
          </p:cNvSpPr>
          <p:nvPr/>
        </p:nvSpPr>
        <p:spPr bwMode="auto">
          <a:xfrm>
            <a:off x="395288" y="5805488"/>
            <a:ext cx="4090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omic Sans MS" pitchFamily="66" charset="0"/>
              </a:rPr>
              <a:t>Sophie Gautier</a:t>
            </a:r>
          </a:p>
          <a:p>
            <a:r>
              <a:rPr lang="fr-FR">
                <a:latin typeface="Comic Sans MS" pitchFamily="66" charset="0"/>
              </a:rPr>
              <a:t>Centre de Pharmacovigilance de Lille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088" y="2420938"/>
            <a:ext cx="7345362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fr-FR" sz="12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Comic Sans MS" pitchFamily="66" charset="0"/>
              </a:rPr>
              <a:t>Hépato-gastro-entérologie: </a:t>
            </a:r>
            <a:endParaRPr lang="fr-FR" sz="36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Comic Sans MS" pitchFamily="66" charset="0"/>
              </a:rPr>
              <a:t>Actualités en PV</a:t>
            </a:r>
            <a:endParaRPr lang="fr-FR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6443663" y="5876925"/>
            <a:ext cx="1835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8 </a:t>
            </a:r>
            <a:r>
              <a:rPr lang="fr-FR" dirty="0">
                <a:latin typeface="Comic Sans MS" pitchFamily="66" charset="0"/>
              </a:rPr>
              <a:t>octobre </a:t>
            </a:r>
            <a:r>
              <a:rPr lang="fr-FR" dirty="0" smtClean="0">
                <a:latin typeface="Comic Sans MS" pitchFamily="66" charset="0"/>
              </a:rPr>
              <a:t>2015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8" name="Image 7" descr="fac-medecine-lil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56" y="188491"/>
            <a:ext cx="10302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ouveau__logo_chru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4" y="1047328"/>
            <a:ext cx="17272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06" y="507578"/>
            <a:ext cx="13668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logo 2 CRP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06" y="258341"/>
            <a:ext cx="1655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69" y="390103"/>
            <a:ext cx="14859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har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31" y="444078"/>
            <a:ext cx="109378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 descr="ARS_LOGOS_nord_pas_de_cala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" y="507578"/>
            <a:ext cx="793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060848"/>
            <a:ext cx="9217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Données : littérature, données PV internationales</a:t>
            </a:r>
          </a:p>
          <a:p>
            <a:pPr marL="285750" indent="-285750">
              <a:buFontTx/>
              <a:buChar char="-"/>
            </a:pPr>
            <a:endParaRPr lang="fr-FR" sz="8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Risque faible mais probable</a:t>
            </a:r>
          </a:p>
          <a:p>
            <a:endParaRPr lang="fr-FR" sz="8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Atteintes mettant parfois en jeu le pronostic vital</a:t>
            </a:r>
          </a:p>
          <a:p>
            <a:pPr marL="285750" indent="-285750">
              <a:buFontTx/>
              <a:buChar char="-"/>
            </a:pPr>
            <a:endParaRPr lang="fr-FR" sz="8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Plus décrit avec </a:t>
            </a:r>
            <a:r>
              <a:rPr lang="fr-FR" sz="2400" dirty="0" err="1" smtClean="0">
                <a:latin typeface="Comic Sans MS" panose="030F0702030302020204" pitchFamily="66" charset="0"/>
              </a:rPr>
              <a:t>rivaroxaban</a:t>
            </a:r>
            <a:r>
              <a:rPr lang="fr-FR" sz="2400" dirty="0" smtClean="0">
                <a:latin typeface="Comic Sans MS" panose="030F0702030302020204" pitchFamily="66" charset="0"/>
              </a:rPr>
              <a:t> qu’avec </a:t>
            </a:r>
            <a:r>
              <a:rPr lang="fr-FR" sz="2400" dirty="0" err="1" smtClean="0">
                <a:latin typeface="Comic Sans MS" panose="030F0702030302020204" pitchFamily="66" charset="0"/>
              </a:rPr>
              <a:t>dabigatran</a:t>
            </a:r>
            <a:r>
              <a:rPr lang="fr-FR" sz="2400" dirty="0" smtClean="0">
                <a:latin typeface="Comic Sans MS" panose="030F0702030302020204" pitchFamily="66" charset="0"/>
              </a:rPr>
              <a:t> ou </a:t>
            </a:r>
            <a:r>
              <a:rPr lang="fr-FR" sz="2400" dirty="0" err="1" smtClean="0">
                <a:latin typeface="Comic Sans MS" panose="030F0702030302020204" pitchFamily="66" charset="0"/>
              </a:rPr>
              <a:t>apixaban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fr-FR" sz="8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À dose thérapeutique</a:t>
            </a:r>
          </a:p>
          <a:p>
            <a:pPr marL="285750" indent="-285750">
              <a:buFontTx/>
              <a:buChar char="-"/>
            </a:pPr>
            <a:endParaRPr lang="fr-FR" sz="8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latin typeface="Comic Sans MS" panose="030F0702030302020204" pitchFamily="66" charset="0"/>
              </a:rPr>
              <a:t>Médicaments ou pathologies concomitantes </a:t>
            </a:r>
            <a:r>
              <a:rPr lang="fr-FR" sz="2400" dirty="0" smtClean="0">
                <a:latin typeface="Comic Sans MS" panose="030F0702030302020204" pitchFamily="66" charset="0"/>
              </a:rPr>
              <a:t>: atteintes </a:t>
            </a:r>
            <a:r>
              <a:rPr lang="fr-FR" sz="2400" dirty="0">
                <a:latin typeface="Comic Sans MS" panose="030F0702030302020204" pitchFamily="66" charset="0"/>
              </a:rPr>
              <a:t>les plus </a:t>
            </a:r>
            <a:r>
              <a:rPr lang="fr-FR" sz="2400" dirty="0" smtClean="0">
                <a:latin typeface="Comic Sans MS" panose="030F0702030302020204" pitchFamily="66" charset="0"/>
              </a:rPr>
              <a:t>graves</a:t>
            </a:r>
          </a:p>
          <a:p>
            <a:pPr marL="285750" indent="-285750">
              <a:buFontTx/>
              <a:buChar char="-"/>
            </a:pPr>
            <a:endParaRPr lang="fr-FR" sz="8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Mécanisme inconnu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16016" y="5949280"/>
            <a:ext cx="3892412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A garder en mémoire !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749998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3682" y="228600"/>
            <a:ext cx="276550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Qu’en penser ? 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594585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Médicaments </a:t>
            </a:r>
            <a:r>
              <a:rPr lang="fr-FR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antiHCV</a:t>
            </a:r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fr-FR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sofosbuvir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1233626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Fin 2014, 7 observations de troubles du rythme dans BNPV (17 à ce jour) avec </a:t>
            </a:r>
            <a:r>
              <a:rPr lang="fr-FR" sz="2400" dirty="0" err="1" smtClean="0">
                <a:latin typeface="Comic Sans MS" panose="030F0702030302020204" pitchFamily="66" charset="0"/>
              </a:rPr>
              <a:t>sofosbuvir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Délai de survenue rapide (quelques heures ou jours)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Syncope, palpitations, oppression thoracique, malaise</a:t>
            </a:r>
          </a:p>
          <a:p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À l’ECG : bloc auriculoventriculaire, ACFA, dysfonction sinusale, extrasystoles ventriculaires, bradycardie, …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Réintroduction positive (2 cas), implantation de pace maker, « inutile » à l’arrêt des </a:t>
            </a:r>
            <a:r>
              <a:rPr lang="fr-FR" sz="2400" dirty="0" err="1" smtClean="0">
                <a:latin typeface="Comic Sans MS" panose="030F0702030302020204" pitchFamily="66" charset="0"/>
              </a:rPr>
              <a:t>antiHCV</a:t>
            </a:r>
            <a:r>
              <a:rPr lang="fr-FR" sz="2400" dirty="0" smtClean="0">
                <a:latin typeface="Comic Sans MS" panose="030F0702030302020204" pitchFamily="66" charset="0"/>
              </a:rPr>
              <a:t> (2 cas)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Traitement concomitant : </a:t>
            </a:r>
            <a:r>
              <a:rPr lang="fr-FR" sz="2400" dirty="0" err="1" smtClean="0">
                <a:latin typeface="Comic Sans MS" panose="030F0702030302020204" pitchFamily="66" charset="0"/>
              </a:rPr>
              <a:t>amiodarone</a:t>
            </a:r>
            <a:r>
              <a:rPr lang="fr-FR" sz="2400" dirty="0" smtClean="0">
                <a:latin typeface="Comic Sans MS" panose="030F0702030302020204" pitchFamily="66" charset="0"/>
              </a:rPr>
              <a:t> (5 cas) ou </a:t>
            </a:r>
            <a:r>
              <a:rPr lang="fr-FR" sz="2400" dirty="0" err="1" smtClean="0">
                <a:latin typeface="Comic Sans MS" panose="030F0702030302020204" pitchFamily="66" charset="0"/>
              </a:rPr>
              <a:t>betabloquant</a:t>
            </a:r>
            <a:r>
              <a:rPr lang="fr-FR" sz="2400" dirty="0" smtClean="0">
                <a:latin typeface="Comic Sans MS" panose="030F0702030302020204" pitchFamily="66" charset="0"/>
              </a:rPr>
              <a:t> (2 cas) : </a:t>
            </a:r>
            <a:r>
              <a:rPr lang="fr-FR" sz="2400" dirty="0" err="1" smtClean="0">
                <a:latin typeface="Comic Sans MS" panose="030F0702030302020204" pitchFamily="66" charset="0"/>
              </a:rPr>
              <a:t>bradycardisants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fr-F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fr-FR" sz="24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3682" y="228600"/>
            <a:ext cx="276550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Qu’en penser ? 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980728"/>
            <a:ext cx="84969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Signal de l’ANSM à l’Europe, pris en compte en décembre 2014</a:t>
            </a:r>
          </a:p>
          <a:p>
            <a:pPr marL="342900" indent="-34290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Demande de données complémentaires par l’Europe 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Demande de changement de RCP par la FDA en mars 2015, par l’EMA en avril 2015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Ajout de bradycardie sévère et troubles de conduction sous </a:t>
            </a:r>
            <a:r>
              <a:rPr lang="fr-FR" sz="2400" dirty="0" err="1" smtClean="0">
                <a:latin typeface="Comic Sans MS" panose="030F0702030302020204" pitchFamily="66" charset="0"/>
              </a:rPr>
              <a:t>sofosbuvir</a:t>
            </a:r>
            <a:r>
              <a:rPr lang="fr-FR" sz="2400" dirty="0" smtClean="0">
                <a:latin typeface="Comic Sans MS" panose="030F0702030302020204" pitchFamily="66" charset="0"/>
              </a:rPr>
              <a:t>, favorisé par la prise de médicaments </a:t>
            </a:r>
            <a:r>
              <a:rPr lang="fr-FR" sz="2400" dirty="0" err="1" smtClean="0">
                <a:latin typeface="Comic Sans MS" panose="030F0702030302020204" pitchFamily="66" charset="0"/>
              </a:rPr>
              <a:t>bradycardisants</a:t>
            </a:r>
            <a:r>
              <a:rPr lang="fr-FR" sz="2400" dirty="0" smtClean="0">
                <a:latin typeface="Comic Sans MS" panose="030F0702030302020204" pitchFamily="66" charset="0"/>
              </a:rPr>
              <a:t> (</a:t>
            </a:r>
            <a:r>
              <a:rPr lang="fr-FR" sz="2400" dirty="0" err="1" smtClean="0">
                <a:latin typeface="Comic Sans MS" panose="030F0702030302020204" pitchFamily="66" charset="0"/>
              </a:rPr>
              <a:t>amiodarone</a:t>
            </a:r>
            <a:r>
              <a:rPr lang="fr-FR" sz="2400" dirty="0" smtClean="0">
                <a:latin typeface="Comic Sans MS" panose="030F0702030302020204" pitchFamily="66" charset="0"/>
              </a:rPr>
              <a:t>, </a:t>
            </a:r>
            <a:r>
              <a:rPr lang="fr-FR" sz="2400" dirty="0" err="1" smtClean="0">
                <a:latin typeface="Comic Sans MS" panose="030F0702030302020204" pitchFamily="66" charset="0"/>
              </a:rPr>
              <a:t>betabloquants</a:t>
            </a:r>
            <a:r>
              <a:rPr lang="fr-FR" sz="2400" dirty="0" smtClean="0">
                <a:latin typeface="Comic Sans MS" panose="030F0702030302020204" pitchFamily="66" charset="0"/>
              </a:rPr>
              <a:t>) ou une cardiopathie </a:t>
            </a:r>
            <a:r>
              <a:rPr lang="fr-FR" sz="2400" dirty="0" err="1" smtClean="0">
                <a:latin typeface="Comic Sans MS" panose="030F0702030302020204" pitchFamily="66" charset="0"/>
              </a:rPr>
              <a:t>pré-existante</a:t>
            </a:r>
            <a:r>
              <a:rPr lang="fr-FR" sz="2400" dirty="0" smtClean="0"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En cas d’association, surveillance pendant deux semaines (monitoring quotidien recommandé)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3682" y="228600"/>
            <a:ext cx="276550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Qu’en penser ? 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17404" y="5949280"/>
            <a:ext cx="6143028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À vos déclarations, restez vigilants!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79512" y="-243408"/>
            <a:ext cx="8064896" cy="4454923"/>
            <a:chOff x="179512" y="692696"/>
            <a:chExt cx="8064896" cy="445492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764704"/>
              <a:ext cx="7776864" cy="4382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9512" y="692696"/>
              <a:ext cx="8064896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423682" y="169476"/>
            <a:ext cx="276550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Qu’en penser ? 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0" y="3140968"/>
            <a:ext cx="75438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836712"/>
            <a:ext cx="6984776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79512" y="3140968"/>
            <a:ext cx="7632848" cy="2447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9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4488" y="142875"/>
            <a:ext cx="3363416" cy="5498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 smtClean="0">
                <a:solidFill>
                  <a:schemeClr val="bg1"/>
                </a:solidFill>
                <a:latin typeface="Comic Sans MS" pitchFamily="66" charset="0"/>
              </a:rPr>
              <a:t>Biosimilaires</a:t>
            </a:r>
            <a:r>
              <a:rPr lang="fr-FR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908720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Médicament biologique : substance </a:t>
            </a:r>
            <a:r>
              <a:rPr lang="fr-FR" sz="2400" dirty="0">
                <a:latin typeface="Comic Sans MS" panose="030F0702030302020204" pitchFamily="66" charset="0"/>
              </a:rPr>
              <a:t>produite à partir d’une cellule ou d’un </a:t>
            </a:r>
            <a:r>
              <a:rPr lang="fr-FR" sz="2400" dirty="0" smtClean="0">
                <a:latin typeface="Comic Sans MS" panose="030F0702030302020204" pitchFamily="66" charset="0"/>
              </a:rPr>
              <a:t>organisme vivant. </a:t>
            </a:r>
          </a:p>
          <a:p>
            <a:pPr marL="342900" indent="-342900">
              <a:buFontTx/>
              <a:buChar char="-"/>
            </a:pPr>
            <a:endParaRPr lang="fr-FR" sz="8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latin typeface="Comic Sans MS" panose="030F0702030302020204" pitchFamily="66" charset="0"/>
              </a:rPr>
              <a:t>V</a:t>
            </a:r>
            <a:r>
              <a:rPr lang="fr-FR" sz="2400" dirty="0" smtClean="0">
                <a:latin typeface="Comic Sans MS" panose="030F0702030302020204" pitchFamily="66" charset="0"/>
              </a:rPr>
              <a:t>ariabilité </a:t>
            </a:r>
            <a:r>
              <a:rPr lang="fr-FR" sz="2400" dirty="0">
                <a:latin typeface="Comic Sans MS" panose="030F0702030302020204" pitchFamily="66" charset="0"/>
              </a:rPr>
              <a:t>biologique de </a:t>
            </a:r>
            <a:r>
              <a:rPr lang="fr-FR" sz="2400" dirty="0" smtClean="0">
                <a:latin typeface="Comic Sans MS" panose="030F0702030302020204" pitchFamily="66" charset="0"/>
              </a:rPr>
              <a:t>ces sources </a:t>
            </a:r>
            <a:r>
              <a:rPr lang="fr-FR" sz="2400" dirty="0">
                <a:latin typeface="Comic Sans MS" panose="030F0702030302020204" pitchFamily="66" charset="0"/>
              </a:rPr>
              <a:t>de </a:t>
            </a:r>
            <a:r>
              <a:rPr lang="fr-FR" sz="2400" dirty="0" smtClean="0">
                <a:latin typeface="Comic Sans MS" panose="030F0702030302020204" pitchFamily="66" charset="0"/>
              </a:rPr>
              <a:t>production = différences </a:t>
            </a:r>
            <a:r>
              <a:rPr lang="fr-FR" sz="2400" dirty="0">
                <a:latin typeface="Comic Sans MS" panose="030F0702030302020204" pitchFamily="66" charset="0"/>
              </a:rPr>
              <a:t>de fabrication </a:t>
            </a:r>
            <a:r>
              <a:rPr lang="fr-FR" sz="2400" dirty="0" smtClean="0">
                <a:latin typeface="Comic Sans MS" panose="030F0702030302020204" pitchFamily="66" charset="0"/>
              </a:rPr>
              <a:t>qui peuvent </a:t>
            </a:r>
            <a:r>
              <a:rPr lang="fr-FR" sz="2400" dirty="0">
                <a:latin typeface="Comic Sans MS" panose="030F0702030302020204" pitchFamily="66" charset="0"/>
              </a:rPr>
              <a:t>impacter </a:t>
            </a:r>
            <a:r>
              <a:rPr lang="fr-FR" sz="2400" dirty="0" smtClean="0">
                <a:latin typeface="Comic Sans MS" panose="030F0702030302020204" pitchFamily="66" charset="0"/>
              </a:rPr>
              <a:t>les propriétés </a:t>
            </a:r>
            <a:r>
              <a:rPr lang="fr-FR" sz="2400" dirty="0">
                <a:latin typeface="Comic Sans MS" panose="030F0702030302020204" pitchFamily="66" charset="0"/>
              </a:rPr>
              <a:t>cliniques des produits.</a:t>
            </a:r>
          </a:p>
          <a:p>
            <a:endParaRPr lang="fr-FR" sz="8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Médicament </a:t>
            </a:r>
            <a:r>
              <a:rPr lang="fr-FR" sz="2400" dirty="0" err="1">
                <a:latin typeface="Comic Sans MS" panose="030F0702030302020204" pitchFamily="66" charset="0"/>
              </a:rPr>
              <a:t>biosimilaire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latin typeface="Comic Sans MS" panose="030F0702030302020204" pitchFamily="66" charset="0"/>
              </a:rPr>
              <a:t>: similaire </a:t>
            </a:r>
            <a:r>
              <a:rPr lang="fr-FR" sz="2400" dirty="0">
                <a:latin typeface="Comic Sans MS" panose="030F0702030302020204" pitchFamily="66" charset="0"/>
              </a:rPr>
              <a:t>à un médicament biologique dit de </a:t>
            </a:r>
            <a:r>
              <a:rPr lang="fr-FR" sz="2400" dirty="0" smtClean="0">
                <a:latin typeface="Comic Sans MS" panose="030F0702030302020204" pitchFamily="66" charset="0"/>
              </a:rPr>
              <a:t>référence mais pas strictement identique = pas générique à proprement parler </a:t>
            </a:r>
          </a:p>
          <a:p>
            <a:endParaRPr lang="fr-FR" sz="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743" y="4725144"/>
            <a:ext cx="4515289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- AMM : bioéquivalence pharmacocinétique + données de qualité</a:t>
            </a:r>
            <a:r>
              <a:rPr lang="fr-FR" sz="2400" dirty="0">
                <a:latin typeface="Comic Sans MS" panose="030F0702030302020204" pitchFamily="66" charset="0"/>
              </a:rPr>
              <a:t>, </a:t>
            </a:r>
            <a:r>
              <a:rPr lang="fr-FR" sz="2400" dirty="0" smtClean="0">
                <a:latin typeface="Comic Sans MS" panose="030F0702030302020204" pitchFamily="66" charset="0"/>
              </a:rPr>
              <a:t>sécurité et efficacité </a:t>
            </a:r>
            <a:r>
              <a:rPr lang="fr-FR" sz="2400" dirty="0">
                <a:latin typeface="Comic Sans MS" panose="030F0702030302020204" pitchFamily="66" charset="0"/>
              </a:rPr>
              <a:t>clinique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289920" cy="26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4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31" y="980728"/>
            <a:ext cx="9203743" cy="506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4488" y="142875"/>
            <a:ext cx="3363416" cy="5498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 smtClean="0">
                <a:solidFill>
                  <a:schemeClr val="bg1"/>
                </a:solidFill>
                <a:latin typeface="Comic Sans MS" pitchFamily="66" charset="0"/>
              </a:rPr>
              <a:t>Biosimilaires</a:t>
            </a:r>
            <a:r>
              <a:rPr lang="fr-FR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8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7" y="188640"/>
            <a:ext cx="7560840" cy="954107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Comic Sans MS" panose="030F0702030302020204" pitchFamily="66" charset="0"/>
              </a:rPr>
              <a:t>Biosimilaires</a:t>
            </a:r>
            <a:r>
              <a:rPr lang="fr-FR" sz="2800" dirty="0" smtClean="0">
                <a:latin typeface="Comic Sans MS" panose="030F0702030302020204" pitchFamily="66" charset="0"/>
              </a:rPr>
              <a:t> de REMICADE (</a:t>
            </a:r>
            <a:r>
              <a:rPr lang="fr-FR" sz="2800" dirty="0" err="1" smtClean="0">
                <a:latin typeface="Comic Sans MS" panose="030F0702030302020204" pitchFamily="66" charset="0"/>
              </a:rPr>
              <a:t>infliximab</a:t>
            </a:r>
            <a:r>
              <a:rPr lang="fr-FR" sz="2800" dirty="0" smtClean="0">
                <a:latin typeface="Comic Sans MS" panose="030F0702030302020204" pitchFamily="66" charset="0"/>
              </a:rPr>
              <a:t>) : INFLECTRA , REMSIMA  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412776"/>
            <a:ext cx="8577139" cy="1388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>
                <a:latin typeface="Comic Sans MS" panose="030F0702030302020204" pitchFamily="66" charset="0"/>
              </a:rPr>
              <a:t>- identiques</a:t>
            </a:r>
            <a:r>
              <a:rPr lang="fr-FR" sz="2400" dirty="0">
                <a:latin typeface="Comic Sans MS" panose="030F0702030302020204" pitchFamily="66" charset="0"/>
              </a:rPr>
              <a:t> à </a:t>
            </a:r>
            <a:r>
              <a:rPr lang="fr-FR" sz="2400" dirty="0">
                <a:latin typeface="Comic Sans MS" panose="030F0702030302020204" pitchFamily="66" charset="0"/>
                <a:hlinkClick r:id="rId2"/>
              </a:rPr>
              <a:t>REMICADE</a:t>
            </a:r>
            <a:r>
              <a:rPr lang="fr-FR" sz="2400" dirty="0">
                <a:latin typeface="Comic Sans MS" panose="030F0702030302020204" pitchFamily="66" charset="0"/>
              </a:rPr>
              <a:t> en termes de dosage, de forme pharmaceutique, de voie d’administration, de composition en </a:t>
            </a:r>
            <a:r>
              <a:rPr lang="fr-FR" sz="2400" dirty="0" smtClean="0">
                <a:latin typeface="Comic Sans MS" panose="030F0702030302020204" pitchFamily="66" charset="0"/>
              </a:rPr>
              <a:t>excipients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806" y="2924944"/>
            <a:ext cx="88751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 smtClean="0">
                <a:latin typeface="Comic Sans MS" panose="030F0702030302020204" pitchFamily="66" charset="0"/>
              </a:rPr>
              <a:t>-  mêmes indications que </a:t>
            </a:r>
            <a:r>
              <a:rPr lang="fr-FR" sz="2400" dirty="0" err="1" smtClean="0">
                <a:latin typeface="Comic Sans MS" panose="030F0702030302020204" pitchFamily="66" charset="0"/>
              </a:rPr>
              <a:t>Rémicade</a:t>
            </a:r>
            <a:r>
              <a:rPr lang="fr-FR" sz="2400" dirty="0" smtClean="0">
                <a:latin typeface="Comic Sans MS" panose="030F0702030302020204" pitchFamily="66" charset="0"/>
              </a:rPr>
              <a:t> (2 </a:t>
            </a:r>
            <a:r>
              <a:rPr lang="fr-FR" sz="2400" dirty="0">
                <a:latin typeface="Comic Sans MS" panose="030F0702030302020204" pitchFamily="66" charset="0"/>
              </a:rPr>
              <a:t>é</a:t>
            </a:r>
            <a:r>
              <a:rPr lang="fr-FR" sz="2400" dirty="0" smtClean="0">
                <a:latin typeface="Comic Sans MS" panose="030F0702030302020204" pitchFamily="66" charset="0"/>
              </a:rPr>
              <a:t>tudes cliniques d’efficacité, 600 patients avec PR, 250 </a:t>
            </a:r>
            <a:r>
              <a:rPr lang="fr-FR" sz="2400" dirty="0" err="1" smtClean="0">
                <a:latin typeface="Comic Sans MS" panose="030F0702030302020204" pitchFamily="66" charset="0"/>
              </a:rPr>
              <a:t>patienst</a:t>
            </a:r>
            <a:r>
              <a:rPr lang="fr-FR" sz="2400" dirty="0" smtClean="0">
                <a:latin typeface="Comic Sans MS" panose="030F0702030302020204" pitchFamily="66" charset="0"/>
              </a:rPr>
              <a:t> avec spondylarthrite ankylosante)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omic Sans MS" panose="030F0702030302020204" pitchFamily="66" charset="0"/>
              </a:rPr>
              <a:t>Chez </a:t>
            </a:r>
            <a:r>
              <a:rPr lang="fr-FR" sz="2400" dirty="0">
                <a:latin typeface="Comic Sans MS" panose="030F0702030302020204" pitchFamily="66" charset="0"/>
              </a:rPr>
              <a:t>l'adulte, </a:t>
            </a:r>
            <a:r>
              <a:rPr lang="fr-FR" sz="2400" dirty="0" smtClean="0">
                <a:latin typeface="Comic Sans MS" panose="030F0702030302020204" pitchFamily="66" charset="0"/>
              </a:rPr>
              <a:t>traitement </a:t>
            </a:r>
            <a:r>
              <a:rPr lang="fr-FR" sz="2400" dirty="0">
                <a:latin typeface="Comic Sans MS" panose="030F0702030302020204" pitchFamily="66" charset="0"/>
              </a:rPr>
              <a:t>de la polyarthrite </a:t>
            </a:r>
            <a:r>
              <a:rPr lang="fr-FR" sz="2400" dirty="0" smtClean="0">
                <a:latin typeface="Comic Sans MS" panose="030F0702030302020204" pitchFamily="66" charset="0"/>
              </a:rPr>
              <a:t>rhumatoïde</a:t>
            </a:r>
            <a:r>
              <a:rPr lang="fr-FR" sz="2400" dirty="0">
                <a:latin typeface="Comic Sans MS" panose="030F0702030302020204" pitchFamily="66" charset="0"/>
              </a:rPr>
              <a:t>, de la spondylarthrite ankylosante, du </a:t>
            </a:r>
            <a:r>
              <a:rPr lang="fr-FR" sz="2400" dirty="0" smtClean="0">
                <a:latin typeface="Comic Sans MS" panose="030F0702030302020204" pitchFamily="66" charset="0"/>
              </a:rPr>
              <a:t>rhumatisme </a:t>
            </a:r>
            <a:r>
              <a:rPr lang="fr-FR" sz="2400" dirty="0">
                <a:latin typeface="Comic Sans MS" panose="030F0702030302020204" pitchFamily="66" charset="0"/>
              </a:rPr>
              <a:t>psoriasique et du </a:t>
            </a:r>
            <a:r>
              <a:rPr lang="fr-FR" sz="2400" dirty="0" smtClean="0">
                <a:latin typeface="Comic Sans MS" panose="030F0702030302020204" pitchFamily="66" charset="0"/>
              </a:rPr>
              <a:t>psoriasis.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omic Sans MS" panose="030F0702030302020204" pitchFamily="66" charset="0"/>
              </a:rPr>
              <a:t>Chez </a:t>
            </a:r>
            <a:r>
              <a:rPr lang="fr-FR" sz="2400" dirty="0">
                <a:latin typeface="Comic Sans MS" panose="030F0702030302020204" pitchFamily="66" charset="0"/>
              </a:rPr>
              <a:t>l'enfant (6 à 17 ans) et l'adulte, </a:t>
            </a:r>
            <a:r>
              <a:rPr lang="fr-FR" sz="2400" dirty="0" smtClean="0">
                <a:latin typeface="Comic Sans MS" panose="030F0702030302020204" pitchFamily="66" charset="0"/>
              </a:rPr>
              <a:t>traitement </a:t>
            </a:r>
            <a:r>
              <a:rPr lang="fr-FR" sz="2400" dirty="0">
                <a:latin typeface="Comic Sans MS" panose="030F0702030302020204" pitchFamily="66" charset="0"/>
              </a:rPr>
              <a:t>de </a:t>
            </a:r>
            <a:r>
              <a:rPr lang="fr-FR" sz="2400" dirty="0" smtClean="0">
                <a:latin typeface="Comic Sans MS" panose="030F0702030302020204" pitchFamily="66" charset="0"/>
              </a:rPr>
              <a:t>la </a:t>
            </a:r>
            <a:r>
              <a:rPr lang="fr-FR" sz="2400" dirty="0">
                <a:latin typeface="Comic Sans MS" panose="030F0702030302020204" pitchFamily="66" charset="0"/>
              </a:rPr>
              <a:t>maladie de </a:t>
            </a:r>
            <a:r>
              <a:rPr lang="fr-FR" sz="2400" dirty="0" err="1">
                <a:latin typeface="Comic Sans MS" panose="030F0702030302020204" pitchFamily="66" charset="0"/>
              </a:rPr>
              <a:t>Crohn</a:t>
            </a:r>
            <a:r>
              <a:rPr lang="fr-FR" sz="2400" dirty="0">
                <a:latin typeface="Comic Sans MS" panose="030F0702030302020204" pitchFamily="66" charset="0"/>
              </a:rPr>
              <a:t> et de la rectocolite hémorragique.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/>
            </a:r>
            <a:br>
              <a:rPr lang="fr-FR" sz="2400" dirty="0">
                <a:latin typeface="Comic Sans MS" panose="030F0702030302020204" pitchFamily="66" charset="0"/>
              </a:rPr>
            </a:b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1576" y="908720"/>
            <a:ext cx="87709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err="1" smtClean="0">
                <a:latin typeface="Comic Sans MS" panose="030F0702030302020204" pitchFamily="66" charset="0"/>
              </a:rPr>
              <a:t>Rémicade</a:t>
            </a:r>
            <a:r>
              <a:rPr lang="fr-FR" sz="2400" dirty="0" smtClean="0">
                <a:latin typeface="Comic Sans MS" panose="030F0702030302020204" pitchFamily="66" charset="0"/>
              </a:rPr>
              <a:t> : brevet dans le domaine public en février 2015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latin typeface="Comic Sans MS" panose="030F0702030302020204" pitchFamily="66" charset="0"/>
              </a:rPr>
              <a:t>Baisse des prix </a:t>
            </a:r>
            <a:r>
              <a:rPr lang="fr-FR" sz="2400" dirty="0" smtClean="0">
                <a:latin typeface="Comic Sans MS" panose="030F0702030302020204" pitchFamily="66" charset="0"/>
              </a:rPr>
              <a:t>(- 20% sur le princeps, - 45% sur les </a:t>
            </a:r>
            <a:r>
              <a:rPr lang="fr-FR" sz="2400" dirty="0" err="1" smtClean="0">
                <a:latin typeface="Comic Sans MS" panose="030F0702030302020204" pitchFamily="66" charset="0"/>
              </a:rPr>
              <a:t>biosimilaires</a:t>
            </a:r>
            <a:r>
              <a:rPr lang="fr-FR" sz="2400" dirty="0" smtClean="0">
                <a:latin typeface="Comic Sans MS" panose="030F0702030302020204" pitchFamily="66" charset="0"/>
              </a:rPr>
              <a:t>) 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Interchangeabilité et substitution ? 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Etude </a:t>
            </a:r>
            <a:r>
              <a:rPr lang="fr-FR" sz="2400" dirty="0">
                <a:latin typeface="Comic Sans MS" panose="030F0702030302020204" pitchFamily="66" charset="0"/>
              </a:rPr>
              <a:t>d’interchangeabilité en cours fin programmée en mai 2016 (500 </a:t>
            </a:r>
            <a:r>
              <a:rPr lang="fr-FR" sz="2400" dirty="0" smtClean="0">
                <a:latin typeface="Comic Sans MS" panose="030F0702030302020204" pitchFamily="66" charset="0"/>
              </a:rPr>
              <a:t>patients, versus témoins, toutes indications)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Un marché en plein essor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3682" y="169476"/>
            <a:ext cx="276550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Qu’en penser ? 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29" y="4516246"/>
            <a:ext cx="5724127" cy="236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1463" y="836712"/>
            <a:ext cx="8655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omic Sans MS" panose="030F0702030302020204" pitchFamily="66" charset="0"/>
              </a:rPr>
              <a:t>En France: 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-  si initiation : choix libre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- si renouvellement : principe de précaution, pas de switch (immunisation)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3682" y="169476"/>
            <a:ext cx="276550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Qu’en penser ? 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095" y="2579420"/>
            <a:ext cx="8588393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omic Sans MS" panose="030F0702030302020204" pitchFamily="66" charset="0"/>
              </a:rPr>
              <a:t>Loi </a:t>
            </a:r>
            <a:r>
              <a:rPr lang="fr-FR" sz="2400" dirty="0">
                <a:latin typeface="Comic Sans MS" panose="030F0702030302020204" pitchFamily="66" charset="0"/>
              </a:rPr>
              <a:t>de financement de la sécurité sociale </a:t>
            </a:r>
            <a:r>
              <a:rPr lang="fr-FR" sz="2400" dirty="0" smtClean="0">
                <a:latin typeface="Comic Sans MS" panose="030F0702030302020204" pitchFamily="66" charset="0"/>
              </a:rPr>
              <a:t>pour 2014 (article 47) : droit </a:t>
            </a:r>
            <a:r>
              <a:rPr lang="fr-FR" sz="2400" dirty="0">
                <a:latin typeface="Comic Sans MS" panose="030F0702030302020204" pitchFamily="66" charset="0"/>
              </a:rPr>
              <a:t>de substitution pour le pharmacien d'officine </a:t>
            </a:r>
            <a:r>
              <a:rPr lang="fr-FR" sz="2400" dirty="0" smtClean="0">
                <a:latin typeface="Comic Sans MS" panose="030F0702030302020204" pitchFamily="66" charset="0"/>
              </a:rPr>
              <a:t>en faveur </a:t>
            </a:r>
            <a:r>
              <a:rPr lang="fr-FR" sz="2400" dirty="0">
                <a:latin typeface="Comic Sans MS" panose="030F0702030302020204" pitchFamily="66" charset="0"/>
              </a:rPr>
              <a:t>des </a:t>
            </a:r>
            <a:r>
              <a:rPr lang="fr-FR" sz="2400" dirty="0" err="1">
                <a:latin typeface="Comic Sans MS" panose="030F0702030302020204" pitchFamily="66" charset="0"/>
              </a:rPr>
              <a:t>biosimilaires</a:t>
            </a:r>
            <a:r>
              <a:rPr lang="fr-FR" sz="2400" dirty="0">
                <a:latin typeface="Comic Sans MS" panose="030F0702030302020204" pitchFamily="66" charset="0"/>
              </a:rPr>
              <a:t> mais uniquement en initiation de traitement. </a:t>
            </a:r>
            <a:r>
              <a:rPr lang="fr-FR" sz="2400" dirty="0" smtClean="0">
                <a:latin typeface="Comic Sans MS" panose="030F0702030302020204" pitchFamily="66" charset="0"/>
              </a:rPr>
              <a:t>En attente d’application.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4388911"/>
            <a:ext cx="839156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Comic Sans MS" panose="030F0702030302020204" pitchFamily="66" charset="0"/>
              </a:rPr>
              <a:t>AP-HP : marché </a:t>
            </a:r>
            <a:r>
              <a:rPr lang="fr-FR" sz="2400" dirty="0">
                <a:latin typeface="Comic Sans MS" panose="030F0702030302020204" pitchFamily="66" charset="0"/>
              </a:rPr>
              <a:t>de l'</a:t>
            </a:r>
            <a:r>
              <a:rPr lang="fr-FR" sz="2400" dirty="0" err="1">
                <a:latin typeface="Comic Sans MS" panose="030F0702030302020204" pitchFamily="66" charset="0"/>
              </a:rPr>
              <a:t>infliximab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latin typeface="Comic Sans MS" panose="030F0702030302020204" pitchFamily="66" charset="0"/>
              </a:rPr>
              <a:t>accordé au </a:t>
            </a:r>
            <a:r>
              <a:rPr lang="fr-FR" sz="2400" dirty="0" err="1" smtClean="0">
                <a:latin typeface="Comic Sans MS" panose="030F0702030302020204" pitchFamily="66" charset="0"/>
              </a:rPr>
              <a:t>biosimilaire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Inflectra</a:t>
            </a:r>
            <a:r>
              <a:rPr lang="fr-FR" sz="2400" dirty="0">
                <a:latin typeface="Comic Sans MS" panose="030F0702030302020204" pitchFamily="66" charset="0"/>
              </a:rPr>
              <a:t>*, </a:t>
            </a:r>
            <a:r>
              <a:rPr lang="fr-FR" sz="2400" dirty="0" smtClean="0">
                <a:latin typeface="Comic Sans MS" panose="030F0702030302020204" pitchFamily="66" charset="0"/>
              </a:rPr>
              <a:t>mais s’engage à </a:t>
            </a:r>
            <a:r>
              <a:rPr lang="fr-FR" sz="2400" dirty="0">
                <a:latin typeface="Comic Sans MS" panose="030F0702030302020204" pitchFamily="66" charset="0"/>
              </a:rPr>
              <a:t>continuer à fournir </a:t>
            </a:r>
            <a:r>
              <a:rPr lang="fr-FR" sz="2400" dirty="0" err="1">
                <a:latin typeface="Comic Sans MS" panose="030F0702030302020204" pitchFamily="66" charset="0"/>
              </a:rPr>
              <a:t>Remicade</a:t>
            </a:r>
            <a:r>
              <a:rPr lang="fr-FR" sz="2400" dirty="0">
                <a:latin typeface="Comic Sans MS" panose="030F0702030302020204" pitchFamily="66" charset="0"/>
              </a:rPr>
              <a:t>* chez les patients déjà traités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43383" y="5877272"/>
            <a:ext cx="1901483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Prudence !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260648"/>
            <a:ext cx="2376264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Comic Sans MS" pitchFamily="66" charset="0"/>
              </a:rPr>
              <a:t>Actualités </a:t>
            </a:r>
            <a:endParaRPr lang="fr-FR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134076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err="1" smtClean="0">
                <a:latin typeface="Comic Sans MS" pitchFamily="66" charset="0"/>
              </a:rPr>
              <a:t>Olmesartan</a:t>
            </a:r>
            <a:r>
              <a:rPr lang="fr-FR" sz="3200" dirty="0" smtClean="0">
                <a:latin typeface="Comic Sans MS" pitchFamily="66" charset="0"/>
              </a:rPr>
              <a:t>: </a:t>
            </a:r>
          </a:p>
          <a:p>
            <a:pPr>
              <a:buFontTx/>
              <a:buChar char="-"/>
            </a:pPr>
            <a:r>
              <a:rPr lang="fr-FR" sz="3200" dirty="0" smtClean="0">
                <a:latin typeface="Comic Sans MS" pitchFamily="66" charset="0"/>
              </a:rPr>
              <a:t> Risque de colite 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472514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err="1" smtClean="0">
                <a:latin typeface="Comic Sans MS" pitchFamily="66" charset="0"/>
              </a:rPr>
              <a:t>Biosimilaires</a:t>
            </a:r>
            <a:r>
              <a:rPr lang="fr-FR" sz="3200" u="sng" dirty="0" smtClean="0">
                <a:latin typeface="Comic Sans MS" pitchFamily="66" charset="0"/>
              </a:rPr>
              <a:t> de </a:t>
            </a:r>
            <a:r>
              <a:rPr lang="fr-FR" sz="3200" u="sng" dirty="0" err="1" smtClean="0">
                <a:latin typeface="Comic Sans MS" pitchFamily="66" charset="0"/>
              </a:rPr>
              <a:t>Remicade</a:t>
            </a:r>
            <a:r>
              <a:rPr lang="fr-FR" sz="3200" dirty="0" smtClean="0">
                <a:latin typeface="Comic Sans MS" pitchFamily="66" charset="0"/>
              </a:rPr>
              <a:t>: </a:t>
            </a:r>
          </a:p>
          <a:p>
            <a:r>
              <a:rPr lang="fr-FR" sz="3200" dirty="0" smtClean="0">
                <a:latin typeface="Comic Sans MS" pitchFamily="66" charset="0"/>
              </a:rPr>
              <a:t>- Qu’en penser ?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364792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latin typeface="Comic Sans MS" pitchFamily="66" charset="0"/>
              </a:rPr>
              <a:t>Anticoagulants Oraux Directs</a:t>
            </a:r>
            <a:r>
              <a:rPr lang="fr-FR" sz="3200" dirty="0" smtClean="0">
                <a:latin typeface="Comic Sans MS" pitchFamily="66" charset="0"/>
              </a:rPr>
              <a:t>: </a:t>
            </a:r>
          </a:p>
          <a:p>
            <a:pPr>
              <a:buFontTx/>
              <a:buChar char="-"/>
            </a:pPr>
            <a:r>
              <a:rPr lang="fr-FR" sz="3200" dirty="0" smtClean="0">
                <a:latin typeface="Comic Sans MS" pitchFamily="66" charset="0"/>
              </a:rPr>
              <a:t> Risque hépatotoxique ? 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249579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latin typeface="Comic Sans MS" pitchFamily="66" charset="0"/>
              </a:rPr>
              <a:t>Anti HCV: </a:t>
            </a:r>
            <a:r>
              <a:rPr lang="fr-FR" sz="3200" dirty="0" smtClean="0">
                <a:latin typeface="Comic Sans MS" pitchFamily="66" charset="0"/>
              </a:rPr>
              <a:t> </a:t>
            </a:r>
          </a:p>
          <a:p>
            <a:pPr>
              <a:buFontTx/>
              <a:buChar char="-"/>
            </a:pPr>
            <a:r>
              <a:rPr lang="fr-FR" sz="3200" dirty="0" smtClean="0">
                <a:latin typeface="Comic Sans MS" pitchFamily="66" charset="0"/>
              </a:rPr>
              <a:t> Risque </a:t>
            </a:r>
            <a:r>
              <a:rPr lang="fr-FR" sz="3200" dirty="0" err="1" smtClean="0">
                <a:latin typeface="Comic Sans MS" pitchFamily="66" charset="0"/>
              </a:rPr>
              <a:t>cardiotoxique</a:t>
            </a:r>
            <a:r>
              <a:rPr lang="fr-FR" sz="3200" dirty="0" smtClean="0">
                <a:latin typeface="Comic Sans MS" pitchFamily="66" charset="0"/>
              </a:rPr>
              <a:t> ? </a:t>
            </a:r>
            <a:endParaRPr lang="fr-F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5760640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chemeClr val="bg1"/>
                </a:solidFill>
                <a:latin typeface="Comic Sans MS" pitchFamily="66" charset="0"/>
              </a:rPr>
              <a:t>Hépatogastroentérologie</a:t>
            </a:r>
            <a:r>
              <a:rPr lang="fr-FR" sz="3200" dirty="0" smtClean="0">
                <a:solidFill>
                  <a:schemeClr val="bg1"/>
                </a:solidFill>
                <a:latin typeface="Comic Sans MS" pitchFamily="66" charset="0"/>
              </a:rPr>
              <a:t> et pharmacovigilance</a:t>
            </a:r>
            <a:endParaRPr lang="fr-FR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0868" y="2420888"/>
            <a:ext cx="784887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latin typeface="Comic Sans MS" pitchFamily="66" charset="0"/>
              </a:rPr>
              <a:t>Des problématiques variées et d’actualité !</a:t>
            </a:r>
          </a:p>
          <a:p>
            <a:pPr>
              <a:lnSpc>
                <a:spcPct val="150000"/>
              </a:lnSpc>
            </a:pPr>
            <a:endParaRPr lang="fr-FR" sz="10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Comic Sans MS" pitchFamily="66" charset="0"/>
              </a:rPr>
              <a:t>Restez vigilants et n’hésitez à rapporter vos observations ou vos interrogations!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352928" cy="64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442" y="243662"/>
            <a:ext cx="493462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Etat des lieux en France </a:t>
            </a:r>
            <a:endParaRPr lang="fr-F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327408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- BNPV, avant 2012 : &lt;10 observations de diarrhées et/ou de colite</a:t>
            </a:r>
          </a:p>
          <a:p>
            <a:endParaRPr lang="fr-FR" sz="2800" dirty="0" smtClean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- BNPV, après 2012 : &gt; 200 observations reçues</a:t>
            </a:r>
          </a:p>
          <a:p>
            <a:endParaRPr lang="fr-FR" sz="2800" dirty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De la simple diarrhée à la colite sévère….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752300"/>
            <a:ext cx="8856984" cy="649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300" dirty="0" smtClean="0">
                <a:latin typeface="Comic Sans MS" panose="030F0702030302020204" pitchFamily="66" charset="0"/>
              </a:rPr>
              <a:t>- Des tableaux très comparables, d’apparence anodine au départ</a:t>
            </a:r>
          </a:p>
          <a:p>
            <a:pPr>
              <a:lnSpc>
                <a:spcPct val="130000"/>
              </a:lnSpc>
            </a:pPr>
            <a:r>
              <a:rPr lang="fr-FR" sz="2300" dirty="0" smtClean="0">
                <a:latin typeface="Comic Sans MS" panose="030F0702030302020204" pitchFamily="66" charset="0"/>
                <a:ea typeface="MS Mincho"/>
              </a:rPr>
              <a:t>- Une aggravation, sur des semaines ou des mois : diarrhée </a:t>
            </a:r>
            <a:r>
              <a:rPr lang="fr-FR" sz="2300" dirty="0">
                <a:latin typeface="Comic Sans MS" panose="030F0702030302020204" pitchFamily="66" charset="0"/>
                <a:ea typeface="MS Mincho"/>
              </a:rPr>
              <a:t>chronique </a:t>
            </a:r>
            <a:r>
              <a:rPr lang="fr-FR" sz="2300" dirty="0" smtClean="0">
                <a:latin typeface="Comic Sans MS" panose="030F0702030302020204" pitchFamily="66" charset="0"/>
                <a:ea typeface="MS Mincho"/>
              </a:rPr>
              <a:t>sévère, perte </a:t>
            </a:r>
            <a:r>
              <a:rPr lang="fr-FR" sz="2300" dirty="0">
                <a:latin typeface="Comic Sans MS" panose="030F0702030302020204" pitchFamily="66" charset="0"/>
                <a:ea typeface="MS Mincho"/>
              </a:rPr>
              <a:t>de </a:t>
            </a:r>
            <a:r>
              <a:rPr lang="fr-FR" sz="2300" dirty="0" smtClean="0">
                <a:latin typeface="Comic Sans MS" panose="030F0702030302020204" pitchFamily="66" charset="0"/>
                <a:ea typeface="MS Mincho"/>
              </a:rPr>
              <a:t>poids, vomissements</a:t>
            </a:r>
            <a:r>
              <a:rPr lang="fr-FR" sz="2300" dirty="0">
                <a:latin typeface="Comic Sans MS" panose="030F0702030302020204" pitchFamily="66" charset="0"/>
                <a:ea typeface="MS Mincho"/>
              </a:rPr>
              <a:t>, </a:t>
            </a:r>
            <a:r>
              <a:rPr lang="fr-FR" sz="2300" dirty="0" smtClean="0">
                <a:latin typeface="Comic Sans MS" panose="030F0702030302020204" pitchFamily="66" charset="0"/>
                <a:ea typeface="MS Mincho"/>
              </a:rPr>
              <a:t>déshydratation, insuffisance </a:t>
            </a:r>
            <a:r>
              <a:rPr lang="fr-FR" sz="2300" dirty="0">
                <a:latin typeface="Comic Sans MS" panose="030F0702030302020204" pitchFamily="66" charset="0"/>
                <a:ea typeface="MS Mincho"/>
              </a:rPr>
              <a:t>rénale fonctionnelle, </a:t>
            </a:r>
            <a:r>
              <a:rPr lang="fr-FR" sz="2300" dirty="0" smtClean="0">
                <a:latin typeface="Comic Sans MS" panose="030F0702030302020204" pitchFamily="66" charset="0"/>
                <a:ea typeface="MS Mincho"/>
              </a:rPr>
              <a:t>hypokaliémie, acidose métabolique </a:t>
            </a:r>
          </a:p>
          <a:p>
            <a:pPr>
              <a:lnSpc>
                <a:spcPct val="130000"/>
              </a:lnSpc>
            </a:pPr>
            <a:r>
              <a:rPr lang="fr-FR" sz="2300" dirty="0" smtClean="0">
                <a:latin typeface="Comic Sans MS" panose="030F0702030302020204" pitchFamily="66" charset="0"/>
                <a:ea typeface="MS Mincho"/>
              </a:rPr>
              <a:t>- Des délais de survenue surprenants : parfois plusieurs </a:t>
            </a:r>
            <a:r>
              <a:rPr lang="fr-FR" sz="2300" dirty="0">
                <a:latin typeface="Comic Sans MS" panose="030F0702030302020204" pitchFamily="66" charset="0"/>
                <a:ea typeface="MS Mincho"/>
              </a:rPr>
              <a:t>mois, voire plusieurs années après le début du traitement</a:t>
            </a:r>
            <a:endParaRPr lang="fr-FR" sz="2300" dirty="0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fr-FR" sz="2300" dirty="0" smtClean="0">
                <a:latin typeface="Comic Sans MS" panose="030F0702030302020204" pitchFamily="66" charset="0"/>
              </a:rPr>
              <a:t>- Des bilans complémentaires négatifs</a:t>
            </a:r>
          </a:p>
          <a:p>
            <a:pPr>
              <a:lnSpc>
                <a:spcPct val="130000"/>
              </a:lnSpc>
            </a:pPr>
            <a:r>
              <a:rPr lang="fr-FR" sz="2300" dirty="0" smtClean="0">
                <a:latin typeface="Comic Sans MS" panose="030F0702030302020204" pitchFamily="66" charset="0"/>
              </a:rPr>
              <a:t>- Une atrophie </a:t>
            </a:r>
            <a:r>
              <a:rPr lang="fr-FR" sz="2300" dirty="0" err="1" smtClean="0">
                <a:latin typeface="Comic Sans MS" panose="030F0702030302020204" pitchFamily="66" charset="0"/>
              </a:rPr>
              <a:t>villositaire</a:t>
            </a:r>
            <a:r>
              <a:rPr lang="fr-FR" sz="2300" dirty="0" smtClean="0">
                <a:latin typeface="Comic Sans MS" panose="030F0702030302020204" pitchFamily="66" charset="0"/>
              </a:rPr>
              <a:t> duodénale, avec atteinte colique et gastrique également,  qui suggère une maladie cœliaque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300" dirty="0" smtClean="0">
                <a:latin typeface="Comic Sans MS" panose="030F0702030302020204" pitchFamily="66" charset="0"/>
              </a:rPr>
              <a:t>Une résolution en quelques jours des diarrhées à l’arrêt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300" dirty="0" smtClean="0">
                <a:latin typeface="Comic Sans MS" panose="030F0702030302020204" pitchFamily="66" charset="0"/>
              </a:rPr>
              <a:t>Pas de mécanisme évident </a:t>
            </a:r>
          </a:p>
          <a:p>
            <a:pPr>
              <a:lnSpc>
                <a:spcPct val="130000"/>
              </a:lnSpc>
            </a:pPr>
            <a:r>
              <a:rPr lang="fr-FR" sz="2300" dirty="0" smtClean="0">
                <a:latin typeface="Comic Sans MS" panose="030F0702030302020204" pitchFamily="66" charset="0"/>
              </a:rPr>
              <a:t> </a:t>
            </a:r>
            <a:endParaRPr lang="fr-FR" sz="2300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7664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169476"/>
            <a:ext cx="276550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Qu’en penser ? 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2809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latin typeface="Comic Sans MS" panose="030F0702030302020204" pitchFamily="66" charset="0"/>
              </a:rPr>
              <a:t>Juillet 2013 : communication ANSM</a:t>
            </a:r>
          </a:p>
          <a:p>
            <a:pPr marL="342900" indent="-34290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Les données CNAMTS confirment </a:t>
            </a:r>
            <a:r>
              <a:rPr lang="fr-FR" sz="2400" dirty="0">
                <a:latin typeface="Comic Sans MS" panose="030F0702030302020204" pitchFamily="66" charset="0"/>
              </a:rPr>
              <a:t>l’existence d’une association entre l’exposition à l’</a:t>
            </a:r>
            <a:r>
              <a:rPr lang="fr-FR" sz="2400" dirty="0" err="1">
                <a:latin typeface="Comic Sans MS" panose="030F0702030302020204" pitchFamily="66" charset="0"/>
              </a:rPr>
              <a:t>olmésartan</a:t>
            </a:r>
            <a:r>
              <a:rPr lang="fr-FR" sz="2400" dirty="0">
                <a:latin typeface="Comic Sans MS" panose="030F0702030302020204" pitchFamily="66" charset="0"/>
              </a:rPr>
              <a:t> et les hospitalisations pour </a:t>
            </a:r>
            <a:r>
              <a:rPr lang="fr-FR" sz="2400" dirty="0" smtClean="0">
                <a:latin typeface="Comic Sans MS" panose="030F0702030302020204" pitchFamily="66" charset="0"/>
              </a:rPr>
              <a:t>entéropathie. 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2132856"/>
            <a:ext cx="8808516" cy="39395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latin typeface="Comic Sans MS" panose="030F0702030302020204" pitchFamily="66" charset="0"/>
              </a:rPr>
              <a:t>Juillet 2014 : nouvelle communication ANSM, données CNAMTS complémentaires</a:t>
            </a:r>
          </a:p>
          <a:p>
            <a:endParaRPr lang="fr-FR" sz="1000" dirty="0" smtClean="0">
              <a:latin typeface="Comic Sans MS" panose="030F0702030302020204" pitchFamily="66" charset="0"/>
            </a:endParaRPr>
          </a:p>
          <a:p>
            <a:r>
              <a:rPr lang="fr-FR" sz="2400" dirty="0" smtClean="0">
                <a:latin typeface="Comic Sans MS" panose="030F0702030302020204" pitchFamily="66" charset="0"/>
              </a:rPr>
              <a:t>- Seul l’</a:t>
            </a:r>
            <a:r>
              <a:rPr lang="fr-FR" sz="2400" dirty="0" err="1" smtClean="0">
                <a:latin typeface="Comic Sans MS" panose="030F0702030302020204" pitchFamily="66" charset="0"/>
              </a:rPr>
              <a:t>olmésartan</a:t>
            </a:r>
            <a:r>
              <a:rPr lang="fr-FR" sz="2400" dirty="0" smtClean="0">
                <a:latin typeface="Comic Sans MS" panose="030F0702030302020204" pitchFamily="66" charset="0"/>
              </a:rPr>
              <a:t> semble associé à une augmentation du risque d’hospitalisation pour malabsorption intestinale (rien pour les six autres </a:t>
            </a:r>
            <a:r>
              <a:rPr lang="fr-FR" sz="2400" dirty="0" err="1" smtClean="0">
                <a:latin typeface="Comic Sans MS" panose="030F0702030302020204" pitchFamily="66" charset="0"/>
              </a:rPr>
              <a:t>sartans</a:t>
            </a:r>
            <a:r>
              <a:rPr lang="fr-FR" sz="2400" dirty="0" smtClean="0">
                <a:latin typeface="Comic Sans MS" panose="030F0702030302020204" pitchFamily="66" charset="0"/>
              </a:rPr>
              <a:t> (</a:t>
            </a:r>
            <a:r>
              <a:rPr lang="fr-FR" sz="2400" dirty="0" err="1" smtClean="0">
                <a:latin typeface="Comic Sans MS" panose="030F0702030302020204" pitchFamily="66" charset="0"/>
              </a:rPr>
              <a:t>candésartan</a:t>
            </a:r>
            <a:r>
              <a:rPr lang="fr-FR" sz="2400" dirty="0" smtClean="0">
                <a:latin typeface="Comic Sans MS" panose="030F0702030302020204" pitchFamily="66" charset="0"/>
              </a:rPr>
              <a:t>, </a:t>
            </a:r>
            <a:r>
              <a:rPr lang="fr-FR" sz="2400" dirty="0" err="1" smtClean="0">
                <a:latin typeface="Comic Sans MS" panose="030F0702030302020204" pitchFamily="66" charset="0"/>
              </a:rPr>
              <a:t>éprosartan</a:t>
            </a:r>
            <a:r>
              <a:rPr lang="fr-FR" sz="2400" dirty="0" smtClean="0">
                <a:latin typeface="Comic Sans MS" panose="030F0702030302020204" pitchFamily="66" charset="0"/>
              </a:rPr>
              <a:t>, </a:t>
            </a:r>
            <a:r>
              <a:rPr lang="fr-FR" sz="2400" dirty="0" err="1" smtClean="0">
                <a:latin typeface="Comic Sans MS" panose="030F0702030302020204" pitchFamily="66" charset="0"/>
              </a:rPr>
              <a:t>irbésartan</a:t>
            </a:r>
            <a:r>
              <a:rPr lang="fr-FR" sz="2400" dirty="0" smtClean="0">
                <a:latin typeface="Comic Sans MS" panose="030F0702030302020204" pitchFamily="66" charset="0"/>
              </a:rPr>
              <a:t>, </a:t>
            </a:r>
            <a:r>
              <a:rPr lang="fr-FR" sz="2400" dirty="0" err="1" smtClean="0">
                <a:latin typeface="Comic Sans MS" panose="030F0702030302020204" pitchFamily="66" charset="0"/>
              </a:rPr>
              <a:t>losartan</a:t>
            </a:r>
            <a:r>
              <a:rPr lang="fr-FR" sz="2400" dirty="0" smtClean="0">
                <a:latin typeface="Comic Sans MS" panose="030F0702030302020204" pitchFamily="66" charset="0"/>
              </a:rPr>
              <a:t>, </a:t>
            </a:r>
            <a:r>
              <a:rPr lang="fr-FR" sz="2400" dirty="0" err="1" smtClean="0">
                <a:latin typeface="Comic Sans MS" panose="030F0702030302020204" pitchFamily="66" charset="0"/>
              </a:rPr>
              <a:t>telmisartan</a:t>
            </a:r>
            <a:r>
              <a:rPr lang="fr-FR" sz="2400" dirty="0" smtClean="0">
                <a:latin typeface="Comic Sans MS" panose="030F0702030302020204" pitchFamily="66" charset="0"/>
              </a:rPr>
              <a:t> et </a:t>
            </a:r>
            <a:r>
              <a:rPr lang="fr-FR" sz="2400" dirty="0" err="1" smtClean="0">
                <a:latin typeface="Comic Sans MS" panose="030F0702030302020204" pitchFamily="66" charset="0"/>
              </a:rPr>
              <a:t>valsartan</a:t>
            </a:r>
            <a:r>
              <a:rPr lang="fr-FR" sz="24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- Résultat concordant avec les données de la littérature et PV. 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- Sur-risque </a:t>
            </a:r>
            <a:r>
              <a:rPr lang="fr-FR" sz="2400" dirty="0">
                <a:latin typeface="Comic Sans MS" panose="030F0702030302020204" pitchFamily="66" charset="0"/>
              </a:rPr>
              <a:t>inférieur à 1 pour 10.000 patients traités pour des durées d’exposition supérieures à 2 ans.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79109" y="6156012"/>
            <a:ext cx="5173211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Modification du RCP européen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18195"/>
            <a:ext cx="9241001" cy="487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6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97468"/>
            <a:ext cx="5025735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Anticoagulants oraux directs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3682" y="228600"/>
            <a:ext cx="276550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Qu’en penser ? </a:t>
            </a:r>
            <a:endParaRPr lang="fr-F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639247"/>
            <a:ext cx="44644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Retrait du marché de </a:t>
            </a:r>
            <a:r>
              <a:rPr lang="fr-FR" sz="2400" dirty="0" err="1" smtClean="0">
                <a:latin typeface="Comic Sans MS" panose="030F0702030302020204" pitchFamily="66" charset="0"/>
              </a:rPr>
              <a:t>mélagatran</a:t>
            </a:r>
            <a:r>
              <a:rPr lang="fr-FR" sz="2400" dirty="0" smtClean="0">
                <a:latin typeface="Comic Sans MS" panose="030F0702030302020204" pitchFamily="66" charset="0"/>
              </a:rPr>
              <a:t>/</a:t>
            </a:r>
            <a:r>
              <a:rPr lang="fr-FR" sz="2400" dirty="0" err="1" smtClean="0">
                <a:latin typeface="Comic Sans MS" panose="030F0702030302020204" pitchFamily="66" charset="0"/>
              </a:rPr>
              <a:t>ximélagatran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sz="2400" dirty="0" smtClean="0">
                <a:latin typeface="Comic Sans MS" panose="030F0702030302020204" pitchFamily="66" charset="0"/>
              </a:rPr>
              <a:t>   en 2006 : hépatites graves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err="1" smtClean="0">
                <a:latin typeface="Comic Sans MS" panose="030F0702030302020204" pitchFamily="66" charset="0"/>
              </a:rPr>
              <a:t>Dabigatran</a:t>
            </a:r>
            <a:r>
              <a:rPr lang="fr-FR" sz="2400" dirty="0" smtClean="0">
                <a:latin typeface="Comic Sans MS" panose="030F0702030302020204" pitchFamily="66" charset="0"/>
              </a:rPr>
              <a:t> en 2008 : PGR sur le risque </a:t>
            </a:r>
            <a:r>
              <a:rPr lang="fr-FR" sz="2400" dirty="0" err="1" smtClean="0">
                <a:latin typeface="Comic Sans MS" panose="030F0702030302020204" pitchFamily="66" charset="0"/>
              </a:rPr>
              <a:t>hepatotoxique</a:t>
            </a:r>
            <a:endParaRPr lang="fr-F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Une observation du CH de Valenciennes en 2012</a:t>
            </a:r>
          </a:p>
          <a:p>
            <a:pPr marL="285750" indent="-285750">
              <a:buFontTx/>
              <a:buChar char="-"/>
            </a:pPr>
            <a:endParaRPr lang="fr-FR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Quelques observations dans la BNPV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751821"/>
            <a:ext cx="3602431" cy="519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4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856</Words>
  <Application>Microsoft Office PowerPoint</Application>
  <PresentationFormat>Affichage à l'écran (4:3)</PresentationFormat>
  <Paragraphs>132</Paragraphs>
  <Slides>20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gautier</dc:creator>
  <cp:lastModifiedBy>BENE JOHANA</cp:lastModifiedBy>
  <cp:revision>59</cp:revision>
  <dcterms:created xsi:type="dcterms:W3CDTF">2014-10-08T15:35:24Z</dcterms:created>
  <dcterms:modified xsi:type="dcterms:W3CDTF">2016-03-17T11:58:56Z</dcterms:modified>
</cp:coreProperties>
</file>