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
  </p:notesMasterIdLst>
  <p:sldIdLst>
    <p:sldId id="261" r:id="rId2"/>
    <p:sldId id="258" r:id="rId3"/>
    <p:sldId id="257" r:id="rId4"/>
    <p:sldId id="260" r:id="rId5"/>
  </p:sldIdLst>
  <p:sldSz cx="7200900" cy="10261600"/>
  <p:notesSz cx="7099300" cy="10234613"/>
  <p:defaultTextStyle>
    <a:defPPr>
      <a:defRPr lang="fr-FR"/>
    </a:defPPr>
    <a:lvl1pPr marL="0" algn="l" defTabSz="952439" rtl="0" eaLnBrk="1" latinLnBrk="0" hangingPunct="1">
      <a:defRPr sz="1900" kern="1200">
        <a:solidFill>
          <a:schemeClr val="tx1"/>
        </a:solidFill>
        <a:latin typeface="+mn-lt"/>
        <a:ea typeface="+mn-ea"/>
        <a:cs typeface="+mn-cs"/>
      </a:defRPr>
    </a:lvl1pPr>
    <a:lvl2pPr marL="476220" algn="l" defTabSz="952439" rtl="0" eaLnBrk="1" latinLnBrk="0" hangingPunct="1">
      <a:defRPr sz="1900" kern="1200">
        <a:solidFill>
          <a:schemeClr val="tx1"/>
        </a:solidFill>
        <a:latin typeface="+mn-lt"/>
        <a:ea typeface="+mn-ea"/>
        <a:cs typeface="+mn-cs"/>
      </a:defRPr>
    </a:lvl2pPr>
    <a:lvl3pPr marL="952439" algn="l" defTabSz="952439" rtl="0" eaLnBrk="1" latinLnBrk="0" hangingPunct="1">
      <a:defRPr sz="1900" kern="1200">
        <a:solidFill>
          <a:schemeClr val="tx1"/>
        </a:solidFill>
        <a:latin typeface="+mn-lt"/>
        <a:ea typeface="+mn-ea"/>
        <a:cs typeface="+mn-cs"/>
      </a:defRPr>
    </a:lvl3pPr>
    <a:lvl4pPr marL="1428659" algn="l" defTabSz="952439" rtl="0" eaLnBrk="1" latinLnBrk="0" hangingPunct="1">
      <a:defRPr sz="1900" kern="1200">
        <a:solidFill>
          <a:schemeClr val="tx1"/>
        </a:solidFill>
        <a:latin typeface="+mn-lt"/>
        <a:ea typeface="+mn-ea"/>
        <a:cs typeface="+mn-cs"/>
      </a:defRPr>
    </a:lvl4pPr>
    <a:lvl5pPr marL="1904878" algn="l" defTabSz="952439" rtl="0" eaLnBrk="1" latinLnBrk="0" hangingPunct="1">
      <a:defRPr sz="1900" kern="1200">
        <a:solidFill>
          <a:schemeClr val="tx1"/>
        </a:solidFill>
        <a:latin typeface="+mn-lt"/>
        <a:ea typeface="+mn-ea"/>
        <a:cs typeface="+mn-cs"/>
      </a:defRPr>
    </a:lvl5pPr>
    <a:lvl6pPr marL="2381098" algn="l" defTabSz="952439" rtl="0" eaLnBrk="1" latinLnBrk="0" hangingPunct="1">
      <a:defRPr sz="1900" kern="1200">
        <a:solidFill>
          <a:schemeClr val="tx1"/>
        </a:solidFill>
        <a:latin typeface="+mn-lt"/>
        <a:ea typeface="+mn-ea"/>
        <a:cs typeface="+mn-cs"/>
      </a:defRPr>
    </a:lvl6pPr>
    <a:lvl7pPr marL="2857317" algn="l" defTabSz="952439" rtl="0" eaLnBrk="1" latinLnBrk="0" hangingPunct="1">
      <a:defRPr sz="1900" kern="1200">
        <a:solidFill>
          <a:schemeClr val="tx1"/>
        </a:solidFill>
        <a:latin typeface="+mn-lt"/>
        <a:ea typeface="+mn-ea"/>
        <a:cs typeface="+mn-cs"/>
      </a:defRPr>
    </a:lvl7pPr>
    <a:lvl8pPr marL="3333537" algn="l" defTabSz="952439" rtl="0" eaLnBrk="1" latinLnBrk="0" hangingPunct="1">
      <a:defRPr sz="1900" kern="1200">
        <a:solidFill>
          <a:schemeClr val="tx1"/>
        </a:solidFill>
        <a:latin typeface="+mn-lt"/>
        <a:ea typeface="+mn-ea"/>
        <a:cs typeface="+mn-cs"/>
      </a:defRPr>
    </a:lvl8pPr>
    <a:lvl9pPr marL="3809756" algn="l" defTabSz="952439"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51FFE0"/>
    <a:srgbClr val="66CCFF"/>
    <a:srgbClr val="00FF00"/>
    <a:srgbClr val="FFCC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78" d="100"/>
          <a:sy n="178" d="100"/>
        </p:scale>
        <p:origin x="-72" y="72"/>
      </p:cViewPr>
      <p:guideLst>
        <p:guide orient="horz" pos="3232"/>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3076363" cy="511730"/>
          </a:xfrm>
          <a:prstGeom prst="rect">
            <a:avLst/>
          </a:prstGeom>
        </p:spPr>
        <p:txBody>
          <a:bodyPr vert="horz" lIns="94736" tIns="47369" rIns="94736" bIns="47369" rtlCol="0"/>
          <a:lstStyle>
            <a:lvl1pPr algn="l">
              <a:defRPr sz="1200"/>
            </a:lvl1pPr>
          </a:lstStyle>
          <a:p>
            <a:endParaRPr lang="fr-FR"/>
          </a:p>
        </p:txBody>
      </p:sp>
      <p:sp>
        <p:nvSpPr>
          <p:cNvPr id="3" name="Espace réservé de la date 2"/>
          <p:cNvSpPr>
            <a:spLocks noGrp="1"/>
          </p:cNvSpPr>
          <p:nvPr>
            <p:ph type="dt" idx="1"/>
          </p:nvPr>
        </p:nvSpPr>
        <p:spPr>
          <a:xfrm>
            <a:off x="4021296" y="2"/>
            <a:ext cx="3076363" cy="511730"/>
          </a:xfrm>
          <a:prstGeom prst="rect">
            <a:avLst/>
          </a:prstGeom>
        </p:spPr>
        <p:txBody>
          <a:bodyPr vert="horz" lIns="94736" tIns="47369" rIns="94736" bIns="47369" rtlCol="0"/>
          <a:lstStyle>
            <a:lvl1pPr algn="r">
              <a:defRPr sz="1200"/>
            </a:lvl1pPr>
          </a:lstStyle>
          <a:p>
            <a:fld id="{C51B98B7-44A1-44DA-9556-94982126D7FB}" type="datetimeFigureOut">
              <a:rPr lang="fr-FR" smtClean="0"/>
              <a:t>14/11/2017</a:t>
            </a:fld>
            <a:endParaRPr lang="fr-FR"/>
          </a:p>
        </p:txBody>
      </p:sp>
      <p:sp>
        <p:nvSpPr>
          <p:cNvPr id="4" name="Espace réservé de l'image des diapositives 3"/>
          <p:cNvSpPr>
            <a:spLocks noGrp="1" noRot="1" noChangeAspect="1"/>
          </p:cNvSpPr>
          <p:nvPr>
            <p:ph type="sldImg" idx="2"/>
          </p:nvPr>
        </p:nvSpPr>
        <p:spPr>
          <a:xfrm>
            <a:off x="2203450" y="766763"/>
            <a:ext cx="2692400" cy="3836987"/>
          </a:xfrm>
          <a:prstGeom prst="rect">
            <a:avLst/>
          </a:prstGeom>
          <a:noFill/>
          <a:ln w="12700">
            <a:solidFill>
              <a:prstClr val="black"/>
            </a:solidFill>
          </a:ln>
        </p:spPr>
        <p:txBody>
          <a:bodyPr vert="horz" lIns="94736" tIns="47369" rIns="94736" bIns="47369" rtlCol="0" anchor="ctr"/>
          <a:lstStyle/>
          <a:p>
            <a:endParaRPr lang="fr-FR"/>
          </a:p>
        </p:txBody>
      </p:sp>
      <p:sp>
        <p:nvSpPr>
          <p:cNvPr id="5" name="Espace réservé des commentaires 4"/>
          <p:cNvSpPr>
            <a:spLocks noGrp="1"/>
          </p:cNvSpPr>
          <p:nvPr>
            <p:ph type="body" sz="quarter" idx="3"/>
          </p:nvPr>
        </p:nvSpPr>
        <p:spPr>
          <a:xfrm>
            <a:off x="709931" y="4861444"/>
            <a:ext cx="5679440" cy="4605575"/>
          </a:xfrm>
          <a:prstGeom prst="rect">
            <a:avLst/>
          </a:prstGeom>
        </p:spPr>
        <p:txBody>
          <a:bodyPr vert="horz" lIns="94736" tIns="47369" rIns="94736" bIns="4736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2" y="9721109"/>
            <a:ext cx="3076363" cy="511730"/>
          </a:xfrm>
          <a:prstGeom prst="rect">
            <a:avLst/>
          </a:prstGeom>
        </p:spPr>
        <p:txBody>
          <a:bodyPr vert="horz" lIns="94736" tIns="47369" rIns="94736" bIns="4736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1296" y="9721109"/>
            <a:ext cx="3076363" cy="511730"/>
          </a:xfrm>
          <a:prstGeom prst="rect">
            <a:avLst/>
          </a:prstGeom>
        </p:spPr>
        <p:txBody>
          <a:bodyPr vert="horz" lIns="94736" tIns="47369" rIns="94736" bIns="47369" rtlCol="0" anchor="b"/>
          <a:lstStyle>
            <a:lvl1pPr algn="r">
              <a:defRPr sz="1200"/>
            </a:lvl1pPr>
          </a:lstStyle>
          <a:p>
            <a:fld id="{6B00C3BA-3A15-4F8C-AF3A-4ADC5F4E0A9C}" type="slidenum">
              <a:rPr lang="fr-FR" smtClean="0"/>
              <a:t>‹N°›</a:t>
            </a:fld>
            <a:endParaRPr lang="fr-FR"/>
          </a:p>
        </p:txBody>
      </p:sp>
    </p:spTree>
    <p:extLst>
      <p:ext uri="{BB962C8B-B14F-4D97-AF65-F5344CB8AC3E}">
        <p14:creationId xmlns:p14="http://schemas.microsoft.com/office/powerpoint/2010/main" val="2668482019"/>
      </p:ext>
    </p:extLst>
  </p:cSld>
  <p:clrMap bg1="lt1" tx1="dk1" bg2="lt2" tx2="dk2" accent1="accent1" accent2="accent2" accent3="accent3" accent4="accent4" accent5="accent5" accent6="accent6" hlink="hlink" folHlink="folHlink"/>
  <p:notesStyle>
    <a:lvl1pPr marL="0" algn="l" defTabSz="952439" rtl="0" eaLnBrk="1" latinLnBrk="0" hangingPunct="1">
      <a:defRPr sz="1200" kern="1200">
        <a:solidFill>
          <a:schemeClr val="tx1"/>
        </a:solidFill>
        <a:latin typeface="+mn-lt"/>
        <a:ea typeface="+mn-ea"/>
        <a:cs typeface="+mn-cs"/>
      </a:defRPr>
    </a:lvl1pPr>
    <a:lvl2pPr marL="476220" algn="l" defTabSz="952439" rtl="0" eaLnBrk="1" latinLnBrk="0" hangingPunct="1">
      <a:defRPr sz="1200" kern="1200">
        <a:solidFill>
          <a:schemeClr val="tx1"/>
        </a:solidFill>
        <a:latin typeface="+mn-lt"/>
        <a:ea typeface="+mn-ea"/>
        <a:cs typeface="+mn-cs"/>
      </a:defRPr>
    </a:lvl2pPr>
    <a:lvl3pPr marL="952439" algn="l" defTabSz="952439" rtl="0" eaLnBrk="1" latinLnBrk="0" hangingPunct="1">
      <a:defRPr sz="1200" kern="1200">
        <a:solidFill>
          <a:schemeClr val="tx1"/>
        </a:solidFill>
        <a:latin typeface="+mn-lt"/>
        <a:ea typeface="+mn-ea"/>
        <a:cs typeface="+mn-cs"/>
      </a:defRPr>
    </a:lvl3pPr>
    <a:lvl4pPr marL="1428659" algn="l" defTabSz="952439" rtl="0" eaLnBrk="1" latinLnBrk="0" hangingPunct="1">
      <a:defRPr sz="1200" kern="1200">
        <a:solidFill>
          <a:schemeClr val="tx1"/>
        </a:solidFill>
        <a:latin typeface="+mn-lt"/>
        <a:ea typeface="+mn-ea"/>
        <a:cs typeface="+mn-cs"/>
      </a:defRPr>
    </a:lvl4pPr>
    <a:lvl5pPr marL="1904878" algn="l" defTabSz="952439" rtl="0" eaLnBrk="1" latinLnBrk="0" hangingPunct="1">
      <a:defRPr sz="1200" kern="1200">
        <a:solidFill>
          <a:schemeClr val="tx1"/>
        </a:solidFill>
        <a:latin typeface="+mn-lt"/>
        <a:ea typeface="+mn-ea"/>
        <a:cs typeface="+mn-cs"/>
      </a:defRPr>
    </a:lvl5pPr>
    <a:lvl6pPr marL="2381098" algn="l" defTabSz="952439" rtl="0" eaLnBrk="1" latinLnBrk="0" hangingPunct="1">
      <a:defRPr sz="1200" kern="1200">
        <a:solidFill>
          <a:schemeClr val="tx1"/>
        </a:solidFill>
        <a:latin typeface="+mn-lt"/>
        <a:ea typeface="+mn-ea"/>
        <a:cs typeface="+mn-cs"/>
      </a:defRPr>
    </a:lvl6pPr>
    <a:lvl7pPr marL="2857317" algn="l" defTabSz="952439" rtl="0" eaLnBrk="1" latinLnBrk="0" hangingPunct="1">
      <a:defRPr sz="1200" kern="1200">
        <a:solidFill>
          <a:schemeClr val="tx1"/>
        </a:solidFill>
        <a:latin typeface="+mn-lt"/>
        <a:ea typeface="+mn-ea"/>
        <a:cs typeface="+mn-cs"/>
      </a:defRPr>
    </a:lvl7pPr>
    <a:lvl8pPr marL="3333537" algn="l" defTabSz="952439" rtl="0" eaLnBrk="1" latinLnBrk="0" hangingPunct="1">
      <a:defRPr sz="1200" kern="1200">
        <a:solidFill>
          <a:schemeClr val="tx1"/>
        </a:solidFill>
        <a:latin typeface="+mn-lt"/>
        <a:ea typeface="+mn-ea"/>
        <a:cs typeface="+mn-cs"/>
      </a:defRPr>
    </a:lvl8pPr>
    <a:lvl9pPr marL="3809756" algn="l" defTabSz="952439"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40068" y="3187750"/>
            <a:ext cx="6120765" cy="2199593"/>
          </a:xfrm>
        </p:spPr>
        <p:txBody>
          <a:bodyPr/>
          <a:lstStyle/>
          <a:p>
            <a:r>
              <a:rPr lang="fr-FR" smtClean="0"/>
              <a:t>Modifiez le style du titre</a:t>
            </a:r>
            <a:endParaRPr lang="fr-FR"/>
          </a:p>
        </p:txBody>
      </p:sp>
      <p:sp>
        <p:nvSpPr>
          <p:cNvPr id="3" name="Sous-titre 2"/>
          <p:cNvSpPr>
            <a:spLocks noGrp="1"/>
          </p:cNvSpPr>
          <p:nvPr>
            <p:ph type="subTitle" idx="1"/>
          </p:nvPr>
        </p:nvSpPr>
        <p:spPr>
          <a:xfrm>
            <a:off x="1080135" y="5814907"/>
            <a:ext cx="5040630" cy="2622409"/>
          </a:xfrm>
        </p:spPr>
        <p:txBody>
          <a:bodyPr/>
          <a:lstStyle>
            <a:lvl1pPr marL="0" indent="0" algn="ctr">
              <a:buNone/>
              <a:defRPr>
                <a:solidFill>
                  <a:schemeClr val="tx1">
                    <a:tint val="75000"/>
                  </a:schemeClr>
                </a:solidFill>
              </a:defRPr>
            </a:lvl1pPr>
            <a:lvl2pPr marL="476220" indent="0" algn="ctr">
              <a:buNone/>
              <a:defRPr>
                <a:solidFill>
                  <a:schemeClr val="tx1">
                    <a:tint val="75000"/>
                  </a:schemeClr>
                </a:solidFill>
              </a:defRPr>
            </a:lvl2pPr>
            <a:lvl3pPr marL="952439" indent="0" algn="ctr">
              <a:buNone/>
              <a:defRPr>
                <a:solidFill>
                  <a:schemeClr val="tx1">
                    <a:tint val="75000"/>
                  </a:schemeClr>
                </a:solidFill>
              </a:defRPr>
            </a:lvl3pPr>
            <a:lvl4pPr marL="1428659" indent="0" algn="ctr">
              <a:buNone/>
              <a:defRPr>
                <a:solidFill>
                  <a:schemeClr val="tx1">
                    <a:tint val="75000"/>
                  </a:schemeClr>
                </a:solidFill>
              </a:defRPr>
            </a:lvl4pPr>
            <a:lvl5pPr marL="1904878" indent="0" algn="ctr">
              <a:buNone/>
              <a:defRPr>
                <a:solidFill>
                  <a:schemeClr val="tx1">
                    <a:tint val="75000"/>
                  </a:schemeClr>
                </a:solidFill>
              </a:defRPr>
            </a:lvl5pPr>
            <a:lvl6pPr marL="2381098" indent="0" algn="ctr">
              <a:buNone/>
              <a:defRPr>
                <a:solidFill>
                  <a:schemeClr val="tx1">
                    <a:tint val="75000"/>
                  </a:schemeClr>
                </a:solidFill>
              </a:defRPr>
            </a:lvl6pPr>
            <a:lvl7pPr marL="2857317" indent="0" algn="ctr">
              <a:buNone/>
              <a:defRPr>
                <a:solidFill>
                  <a:schemeClr val="tx1">
                    <a:tint val="75000"/>
                  </a:schemeClr>
                </a:solidFill>
              </a:defRPr>
            </a:lvl7pPr>
            <a:lvl8pPr marL="3333537" indent="0" algn="ctr">
              <a:buNone/>
              <a:defRPr>
                <a:solidFill>
                  <a:schemeClr val="tx1">
                    <a:tint val="75000"/>
                  </a:schemeClr>
                </a:solidFill>
              </a:defRPr>
            </a:lvl8pPr>
            <a:lvl9pPr marL="3809756"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0F0BA91-A003-477B-8A6B-663C9A869655}" type="datetime1">
              <a:rPr lang="fr-FR" smtClean="0"/>
              <a:t>14/11/2017</a:t>
            </a:fld>
            <a:endParaRPr lang="fr-FR"/>
          </a:p>
        </p:txBody>
      </p:sp>
      <p:sp>
        <p:nvSpPr>
          <p:cNvPr id="5" name="Espace réservé du pied de page 4"/>
          <p:cNvSpPr>
            <a:spLocks noGrp="1"/>
          </p:cNvSpPr>
          <p:nvPr>
            <p:ph type="ftr" sz="quarter" idx="11"/>
          </p:nvPr>
        </p:nvSpPr>
        <p:spPr/>
        <p:txBody>
          <a:bodyPr/>
          <a:lstStyle/>
          <a:p>
            <a:r>
              <a:rPr lang="fr-FR" smtClean="0"/>
              <a:t>Brèves en Pharmacovigilance numéro 55      </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3851942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2C8411-592D-4FC9-9174-7DB2620058CD}" type="datetime1">
              <a:rPr lang="fr-FR" smtClean="0"/>
              <a:t>14/11/2017</a:t>
            </a:fld>
            <a:endParaRPr lang="fr-FR"/>
          </a:p>
        </p:txBody>
      </p:sp>
      <p:sp>
        <p:nvSpPr>
          <p:cNvPr id="5" name="Espace réservé du pied de page 4"/>
          <p:cNvSpPr>
            <a:spLocks noGrp="1"/>
          </p:cNvSpPr>
          <p:nvPr>
            <p:ph type="ftr" sz="quarter" idx="11"/>
          </p:nvPr>
        </p:nvSpPr>
        <p:spPr/>
        <p:txBody>
          <a:bodyPr/>
          <a:lstStyle/>
          <a:p>
            <a:r>
              <a:rPr lang="fr-FR" smtClean="0"/>
              <a:t>Brèves en Pharmacovigilance numéro 55      </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51245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220652" y="410942"/>
            <a:ext cx="1620203" cy="8755614"/>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60045" y="410942"/>
            <a:ext cx="4740593" cy="875561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87CF28-801D-4C3A-8AB6-182379012DE1}" type="datetime1">
              <a:rPr lang="fr-FR" smtClean="0"/>
              <a:t>14/11/2017</a:t>
            </a:fld>
            <a:endParaRPr lang="fr-FR"/>
          </a:p>
        </p:txBody>
      </p:sp>
      <p:sp>
        <p:nvSpPr>
          <p:cNvPr id="5" name="Espace réservé du pied de page 4"/>
          <p:cNvSpPr>
            <a:spLocks noGrp="1"/>
          </p:cNvSpPr>
          <p:nvPr>
            <p:ph type="ftr" sz="quarter" idx="11"/>
          </p:nvPr>
        </p:nvSpPr>
        <p:spPr/>
        <p:txBody>
          <a:bodyPr/>
          <a:lstStyle/>
          <a:p>
            <a:r>
              <a:rPr lang="fr-FR" smtClean="0"/>
              <a:t>Brèves en Pharmacovigilance numéro 55      </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2464516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0BCB96-BE9B-4B53-B2E2-9AF6D4B195A1}" type="datetime1">
              <a:rPr lang="fr-FR" smtClean="0"/>
              <a:t>14/11/2017</a:t>
            </a:fld>
            <a:endParaRPr lang="fr-FR"/>
          </a:p>
        </p:txBody>
      </p:sp>
      <p:sp>
        <p:nvSpPr>
          <p:cNvPr id="5" name="Espace réservé du pied de page 4"/>
          <p:cNvSpPr>
            <a:spLocks noGrp="1"/>
          </p:cNvSpPr>
          <p:nvPr>
            <p:ph type="ftr" sz="quarter" idx="11"/>
          </p:nvPr>
        </p:nvSpPr>
        <p:spPr/>
        <p:txBody>
          <a:bodyPr/>
          <a:lstStyle/>
          <a:p>
            <a:r>
              <a:rPr lang="fr-FR" smtClean="0"/>
              <a:t>Brèves en Pharmacovigilance numéro 55      </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3471488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68822" y="6594028"/>
            <a:ext cx="6120765" cy="2038068"/>
          </a:xfrm>
        </p:spPr>
        <p:txBody>
          <a:bodyPr anchor="t"/>
          <a:lstStyle>
            <a:lvl1pPr algn="l">
              <a:defRPr sz="4200" b="1" cap="all"/>
            </a:lvl1pPr>
          </a:lstStyle>
          <a:p>
            <a:r>
              <a:rPr lang="fr-FR" smtClean="0"/>
              <a:t>Modifiez le style du titre</a:t>
            </a:r>
            <a:endParaRPr lang="fr-FR"/>
          </a:p>
        </p:txBody>
      </p:sp>
      <p:sp>
        <p:nvSpPr>
          <p:cNvPr id="3" name="Espace réservé du texte 2"/>
          <p:cNvSpPr>
            <a:spLocks noGrp="1"/>
          </p:cNvSpPr>
          <p:nvPr>
            <p:ph type="body" idx="1"/>
          </p:nvPr>
        </p:nvSpPr>
        <p:spPr>
          <a:xfrm>
            <a:off x="568822" y="4349306"/>
            <a:ext cx="6120765" cy="2244723"/>
          </a:xfrm>
        </p:spPr>
        <p:txBody>
          <a:bodyPr anchor="b"/>
          <a:lstStyle>
            <a:lvl1pPr marL="0" indent="0">
              <a:buNone/>
              <a:defRPr sz="2100">
                <a:solidFill>
                  <a:schemeClr val="tx1">
                    <a:tint val="75000"/>
                  </a:schemeClr>
                </a:solidFill>
              </a:defRPr>
            </a:lvl1pPr>
            <a:lvl2pPr marL="476220" indent="0">
              <a:buNone/>
              <a:defRPr sz="1900">
                <a:solidFill>
                  <a:schemeClr val="tx1">
                    <a:tint val="75000"/>
                  </a:schemeClr>
                </a:solidFill>
              </a:defRPr>
            </a:lvl2pPr>
            <a:lvl3pPr marL="952439" indent="0">
              <a:buNone/>
              <a:defRPr sz="1700">
                <a:solidFill>
                  <a:schemeClr val="tx1">
                    <a:tint val="75000"/>
                  </a:schemeClr>
                </a:solidFill>
              </a:defRPr>
            </a:lvl3pPr>
            <a:lvl4pPr marL="1428659" indent="0">
              <a:buNone/>
              <a:defRPr sz="1500">
                <a:solidFill>
                  <a:schemeClr val="tx1">
                    <a:tint val="75000"/>
                  </a:schemeClr>
                </a:solidFill>
              </a:defRPr>
            </a:lvl4pPr>
            <a:lvl5pPr marL="1904878" indent="0">
              <a:buNone/>
              <a:defRPr sz="1500">
                <a:solidFill>
                  <a:schemeClr val="tx1">
                    <a:tint val="75000"/>
                  </a:schemeClr>
                </a:solidFill>
              </a:defRPr>
            </a:lvl5pPr>
            <a:lvl6pPr marL="2381098" indent="0">
              <a:buNone/>
              <a:defRPr sz="1500">
                <a:solidFill>
                  <a:schemeClr val="tx1">
                    <a:tint val="75000"/>
                  </a:schemeClr>
                </a:solidFill>
              </a:defRPr>
            </a:lvl6pPr>
            <a:lvl7pPr marL="2857317" indent="0">
              <a:buNone/>
              <a:defRPr sz="1500">
                <a:solidFill>
                  <a:schemeClr val="tx1">
                    <a:tint val="75000"/>
                  </a:schemeClr>
                </a:solidFill>
              </a:defRPr>
            </a:lvl7pPr>
            <a:lvl8pPr marL="3333537" indent="0">
              <a:buNone/>
              <a:defRPr sz="1500">
                <a:solidFill>
                  <a:schemeClr val="tx1">
                    <a:tint val="75000"/>
                  </a:schemeClr>
                </a:solidFill>
              </a:defRPr>
            </a:lvl8pPr>
            <a:lvl9pPr marL="3809756" indent="0">
              <a:buNone/>
              <a:defRPr sz="15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2498B65-C6D5-4C7E-883C-DDE7CF67D00E}" type="datetime1">
              <a:rPr lang="fr-FR" smtClean="0"/>
              <a:t>14/11/2017</a:t>
            </a:fld>
            <a:endParaRPr lang="fr-FR"/>
          </a:p>
        </p:txBody>
      </p:sp>
      <p:sp>
        <p:nvSpPr>
          <p:cNvPr id="5" name="Espace réservé du pied de page 4"/>
          <p:cNvSpPr>
            <a:spLocks noGrp="1"/>
          </p:cNvSpPr>
          <p:nvPr>
            <p:ph type="ftr" sz="quarter" idx="11"/>
          </p:nvPr>
        </p:nvSpPr>
        <p:spPr/>
        <p:txBody>
          <a:bodyPr/>
          <a:lstStyle/>
          <a:p>
            <a:r>
              <a:rPr lang="fr-FR" smtClean="0"/>
              <a:t>Brèves en Pharmacovigilance numéro 55      </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28428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60045" y="2394375"/>
            <a:ext cx="3180398" cy="677218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660457" y="2394375"/>
            <a:ext cx="3180398" cy="677218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2D44E33-F368-4E15-B609-923F7F15374C}" type="datetime1">
              <a:rPr lang="fr-FR" smtClean="0"/>
              <a:t>14/11/2017</a:t>
            </a:fld>
            <a:endParaRPr lang="fr-FR"/>
          </a:p>
        </p:txBody>
      </p:sp>
      <p:sp>
        <p:nvSpPr>
          <p:cNvPr id="6" name="Espace réservé du pied de page 5"/>
          <p:cNvSpPr>
            <a:spLocks noGrp="1"/>
          </p:cNvSpPr>
          <p:nvPr>
            <p:ph type="ftr" sz="quarter" idx="11"/>
          </p:nvPr>
        </p:nvSpPr>
        <p:spPr/>
        <p:txBody>
          <a:bodyPr/>
          <a:lstStyle/>
          <a:p>
            <a:r>
              <a:rPr lang="fr-FR" smtClean="0"/>
              <a:t>Brèves en Pharmacovigilance numéro 55      </a:t>
            </a:r>
            <a:endParaRPr lang="fr-FR"/>
          </a:p>
        </p:txBody>
      </p:sp>
      <p:sp>
        <p:nvSpPr>
          <p:cNvPr id="7" name="Espace réservé du numéro de diapositive 6"/>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206198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60046" y="2296984"/>
            <a:ext cx="3181648" cy="957274"/>
          </a:xfrm>
        </p:spPr>
        <p:txBody>
          <a:bodyPr anchor="b"/>
          <a:lstStyle>
            <a:lvl1pPr marL="0" indent="0">
              <a:buNone/>
              <a:defRPr sz="2500" b="1"/>
            </a:lvl1pPr>
            <a:lvl2pPr marL="476220" indent="0">
              <a:buNone/>
              <a:defRPr sz="2100" b="1"/>
            </a:lvl2pPr>
            <a:lvl3pPr marL="952439" indent="0">
              <a:buNone/>
              <a:defRPr sz="1900" b="1"/>
            </a:lvl3pPr>
            <a:lvl4pPr marL="1428659" indent="0">
              <a:buNone/>
              <a:defRPr sz="1700" b="1"/>
            </a:lvl4pPr>
            <a:lvl5pPr marL="1904878" indent="0">
              <a:buNone/>
              <a:defRPr sz="1700" b="1"/>
            </a:lvl5pPr>
            <a:lvl6pPr marL="2381098" indent="0">
              <a:buNone/>
              <a:defRPr sz="1700" b="1"/>
            </a:lvl6pPr>
            <a:lvl7pPr marL="2857317" indent="0">
              <a:buNone/>
              <a:defRPr sz="1700" b="1"/>
            </a:lvl7pPr>
            <a:lvl8pPr marL="3333537" indent="0">
              <a:buNone/>
              <a:defRPr sz="1700" b="1"/>
            </a:lvl8pPr>
            <a:lvl9pPr marL="3809756" indent="0">
              <a:buNone/>
              <a:defRPr sz="1700" b="1"/>
            </a:lvl9pPr>
          </a:lstStyle>
          <a:p>
            <a:pPr lvl="0"/>
            <a:r>
              <a:rPr lang="fr-FR" smtClean="0"/>
              <a:t>Modifiez les styles du texte du masque</a:t>
            </a:r>
          </a:p>
        </p:txBody>
      </p:sp>
      <p:sp>
        <p:nvSpPr>
          <p:cNvPr id="4" name="Espace réservé du contenu 3"/>
          <p:cNvSpPr>
            <a:spLocks noGrp="1"/>
          </p:cNvSpPr>
          <p:nvPr>
            <p:ph sz="half" idx="2"/>
          </p:nvPr>
        </p:nvSpPr>
        <p:spPr>
          <a:xfrm>
            <a:off x="360046" y="3254257"/>
            <a:ext cx="3181648" cy="591229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657959" y="2296984"/>
            <a:ext cx="3182898" cy="957274"/>
          </a:xfrm>
        </p:spPr>
        <p:txBody>
          <a:bodyPr anchor="b"/>
          <a:lstStyle>
            <a:lvl1pPr marL="0" indent="0">
              <a:buNone/>
              <a:defRPr sz="2500" b="1"/>
            </a:lvl1pPr>
            <a:lvl2pPr marL="476220" indent="0">
              <a:buNone/>
              <a:defRPr sz="2100" b="1"/>
            </a:lvl2pPr>
            <a:lvl3pPr marL="952439" indent="0">
              <a:buNone/>
              <a:defRPr sz="1900" b="1"/>
            </a:lvl3pPr>
            <a:lvl4pPr marL="1428659" indent="0">
              <a:buNone/>
              <a:defRPr sz="1700" b="1"/>
            </a:lvl4pPr>
            <a:lvl5pPr marL="1904878" indent="0">
              <a:buNone/>
              <a:defRPr sz="1700" b="1"/>
            </a:lvl5pPr>
            <a:lvl6pPr marL="2381098" indent="0">
              <a:buNone/>
              <a:defRPr sz="1700" b="1"/>
            </a:lvl6pPr>
            <a:lvl7pPr marL="2857317" indent="0">
              <a:buNone/>
              <a:defRPr sz="1700" b="1"/>
            </a:lvl7pPr>
            <a:lvl8pPr marL="3333537" indent="0">
              <a:buNone/>
              <a:defRPr sz="1700" b="1"/>
            </a:lvl8pPr>
            <a:lvl9pPr marL="3809756" indent="0">
              <a:buNone/>
              <a:defRPr sz="1700" b="1"/>
            </a:lvl9pPr>
          </a:lstStyle>
          <a:p>
            <a:pPr lvl="0"/>
            <a:r>
              <a:rPr lang="fr-FR" smtClean="0"/>
              <a:t>Modifiez les styles du texte du masque</a:t>
            </a:r>
          </a:p>
        </p:txBody>
      </p:sp>
      <p:sp>
        <p:nvSpPr>
          <p:cNvPr id="6" name="Espace réservé du contenu 5"/>
          <p:cNvSpPr>
            <a:spLocks noGrp="1"/>
          </p:cNvSpPr>
          <p:nvPr>
            <p:ph sz="quarter" idx="4"/>
          </p:nvPr>
        </p:nvSpPr>
        <p:spPr>
          <a:xfrm>
            <a:off x="3657959" y="3254257"/>
            <a:ext cx="3182898" cy="591229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DA2A2A8-9E3C-4927-9A5C-2650024774A4}" type="datetime1">
              <a:rPr lang="fr-FR" smtClean="0"/>
              <a:t>14/11/2017</a:t>
            </a:fld>
            <a:endParaRPr lang="fr-FR"/>
          </a:p>
        </p:txBody>
      </p:sp>
      <p:sp>
        <p:nvSpPr>
          <p:cNvPr id="8" name="Espace réservé du pied de page 7"/>
          <p:cNvSpPr>
            <a:spLocks noGrp="1"/>
          </p:cNvSpPr>
          <p:nvPr>
            <p:ph type="ftr" sz="quarter" idx="11"/>
          </p:nvPr>
        </p:nvSpPr>
        <p:spPr/>
        <p:txBody>
          <a:bodyPr/>
          <a:lstStyle/>
          <a:p>
            <a:r>
              <a:rPr lang="fr-FR" smtClean="0"/>
              <a:t>Brèves en Pharmacovigilance numéro 55      </a:t>
            </a:r>
            <a:endParaRPr lang="fr-FR"/>
          </a:p>
        </p:txBody>
      </p:sp>
      <p:sp>
        <p:nvSpPr>
          <p:cNvPr id="9" name="Espace réservé du numéro de diapositive 8"/>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3323136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5F30C42-DD56-4179-8E8F-57CA2AFD6EF1}" type="datetime1">
              <a:rPr lang="fr-FR" smtClean="0"/>
              <a:t>14/11/2017</a:t>
            </a:fld>
            <a:endParaRPr lang="fr-FR"/>
          </a:p>
        </p:txBody>
      </p:sp>
      <p:sp>
        <p:nvSpPr>
          <p:cNvPr id="4" name="Espace réservé du pied de page 3"/>
          <p:cNvSpPr>
            <a:spLocks noGrp="1"/>
          </p:cNvSpPr>
          <p:nvPr>
            <p:ph type="ftr" sz="quarter" idx="11"/>
          </p:nvPr>
        </p:nvSpPr>
        <p:spPr/>
        <p:txBody>
          <a:bodyPr/>
          <a:lstStyle/>
          <a:p>
            <a:r>
              <a:rPr lang="fr-FR" smtClean="0"/>
              <a:t>Brèves en Pharmacovigilance numéro 55      </a:t>
            </a:r>
            <a:endParaRPr lang="fr-FR"/>
          </a:p>
        </p:txBody>
      </p:sp>
      <p:sp>
        <p:nvSpPr>
          <p:cNvPr id="5" name="Espace réservé du numéro de diapositive 4"/>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257098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1D48FD-A90B-4C0B-940E-245BEDDA8A68}" type="datetime1">
              <a:rPr lang="fr-FR" smtClean="0"/>
              <a:t>14/11/2017</a:t>
            </a:fld>
            <a:endParaRPr lang="fr-FR"/>
          </a:p>
        </p:txBody>
      </p:sp>
      <p:sp>
        <p:nvSpPr>
          <p:cNvPr id="3" name="Espace réservé du pied de page 2"/>
          <p:cNvSpPr>
            <a:spLocks noGrp="1"/>
          </p:cNvSpPr>
          <p:nvPr>
            <p:ph type="ftr" sz="quarter" idx="11"/>
          </p:nvPr>
        </p:nvSpPr>
        <p:spPr/>
        <p:txBody>
          <a:bodyPr/>
          <a:lstStyle/>
          <a:p>
            <a:r>
              <a:rPr lang="fr-FR" smtClean="0"/>
              <a:t>Brèves en Pharmacovigilance numéro 55      </a:t>
            </a:r>
            <a:endParaRPr lang="fr-FR"/>
          </a:p>
        </p:txBody>
      </p:sp>
      <p:sp>
        <p:nvSpPr>
          <p:cNvPr id="4" name="Espace réservé du numéro de diapositive 3"/>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8768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60046" y="408565"/>
            <a:ext cx="2369047" cy="1738771"/>
          </a:xfrm>
        </p:spPr>
        <p:txBody>
          <a:bodyPr anchor="b"/>
          <a:lstStyle>
            <a:lvl1pPr algn="l">
              <a:defRPr sz="2100" b="1"/>
            </a:lvl1pPr>
          </a:lstStyle>
          <a:p>
            <a:r>
              <a:rPr lang="fr-FR" smtClean="0"/>
              <a:t>Modifiez le style du titre</a:t>
            </a:r>
            <a:endParaRPr lang="fr-FR"/>
          </a:p>
        </p:txBody>
      </p:sp>
      <p:sp>
        <p:nvSpPr>
          <p:cNvPr id="3" name="Espace réservé du contenu 2"/>
          <p:cNvSpPr>
            <a:spLocks noGrp="1"/>
          </p:cNvSpPr>
          <p:nvPr>
            <p:ph idx="1"/>
          </p:nvPr>
        </p:nvSpPr>
        <p:spPr>
          <a:xfrm>
            <a:off x="2815353" y="408565"/>
            <a:ext cx="4025504" cy="8757992"/>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60046" y="2147336"/>
            <a:ext cx="2369047" cy="7019220"/>
          </a:xfrm>
        </p:spPr>
        <p:txBody>
          <a:bodyPr/>
          <a:lstStyle>
            <a:lvl1pPr marL="0" indent="0">
              <a:buNone/>
              <a:defRPr sz="1500"/>
            </a:lvl1pPr>
            <a:lvl2pPr marL="476220" indent="0">
              <a:buNone/>
              <a:defRPr sz="1200"/>
            </a:lvl2pPr>
            <a:lvl3pPr marL="952439" indent="0">
              <a:buNone/>
              <a:defRPr sz="1000"/>
            </a:lvl3pPr>
            <a:lvl4pPr marL="1428659" indent="0">
              <a:buNone/>
              <a:defRPr sz="900"/>
            </a:lvl4pPr>
            <a:lvl5pPr marL="1904878" indent="0">
              <a:buNone/>
              <a:defRPr sz="900"/>
            </a:lvl5pPr>
            <a:lvl6pPr marL="2381098" indent="0">
              <a:buNone/>
              <a:defRPr sz="900"/>
            </a:lvl6pPr>
            <a:lvl7pPr marL="2857317" indent="0">
              <a:buNone/>
              <a:defRPr sz="900"/>
            </a:lvl7pPr>
            <a:lvl8pPr marL="3333537" indent="0">
              <a:buNone/>
              <a:defRPr sz="900"/>
            </a:lvl8pPr>
            <a:lvl9pPr marL="3809756"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1615B54-1D93-4A2B-BC90-B0A67AC4B6AE}" type="datetime1">
              <a:rPr lang="fr-FR" smtClean="0"/>
              <a:t>14/11/2017</a:t>
            </a:fld>
            <a:endParaRPr lang="fr-FR"/>
          </a:p>
        </p:txBody>
      </p:sp>
      <p:sp>
        <p:nvSpPr>
          <p:cNvPr id="6" name="Espace réservé du pied de page 5"/>
          <p:cNvSpPr>
            <a:spLocks noGrp="1"/>
          </p:cNvSpPr>
          <p:nvPr>
            <p:ph type="ftr" sz="quarter" idx="11"/>
          </p:nvPr>
        </p:nvSpPr>
        <p:spPr/>
        <p:txBody>
          <a:bodyPr/>
          <a:lstStyle/>
          <a:p>
            <a:r>
              <a:rPr lang="fr-FR" smtClean="0"/>
              <a:t>Brèves en Pharmacovigilance numéro 55      </a:t>
            </a:r>
            <a:endParaRPr lang="fr-FR"/>
          </a:p>
        </p:txBody>
      </p:sp>
      <p:sp>
        <p:nvSpPr>
          <p:cNvPr id="7" name="Espace réservé du numéro de diapositive 6"/>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976621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11427" y="7183121"/>
            <a:ext cx="4320540" cy="848008"/>
          </a:xfrm>
        </p:spPr>
        <p:txBody>
          <a:bodyPr anchor="b"/>
          <a:lstStyle>
            <a:lvl1pPr algn="l">
              <a:defRPr sz="2100" b="1"/>
            </a:lvl1pPr>
          </a:lstStyle>
          <a:p>
            <a:r>
              <a:rPr lang="fr-FR" smtClean="0"/>
              <a:t>Modifiez le style du titre</a:t>
            </a:r>
            <a:endParaRPr lang="fr-FR"/>
          </a:p>
        </p:txBody>
      </p:sp>
      <p:sp>
        <p:nvSpPr>
          <p:cNvPr id="3" name="Espace réservé pour une image  2"/>
          <p:cNvSpPr>
            <a:spLocks noGrp="1"/>
          </p:cNvSpPr>
          <p:nvPr>
            <p:ph type="pic" idx="1"/>
          </p:nvPr>
        </p:nvSpPr>
        <p:spPr>
          <a:xfrm>
            <a:off x="1411427" y="916893"/>
            <a:ext cx="4320540" cy="6156960"/>
          </a:xfrm>
        </p:spPr>
        <p:txBody>
          <a:bodyPr/>
          <a:lstStyle>
            <a:lvl1pPr marL="0" indent="0">
              <a:buNone/>
              <a:defRPr sz="3300"/>
            </a:lvl1pPr>
            <a:lvl2pPr marL="476220" indent="0">
              <a:buNone/>
              <a:defRPr sz="2900"/>
            </a:lvl2pPr>
            <a:lvl3pPr marL="952439" indent="0">
              <a:buNone/>
              <a:defRPr sz="2500"/>
            </a:lvl3pPr>
            <a:lvl4pPr marL="1428659" indent="0">
              <a:buNone/>
              <a:defRPr sz="2100"/>
            </a:lvl4pPr>
            <a:lvl5pPr marL="1904878" indent="0">
              <a:buNone/>
              <a:defRPr sz="2100"/>
            </a:lvl5pPr>
            <a:lvl6pPr marL="2381098" indent="0">
              <a:buNone/>
              <a:defRPr sz="2100"/>
            </a:lvl6pPr>
            <a:lvl7pPr marL="2857317" indent="0">
              <a:buNone/>
              <a:defRPr sz="2100"/>
            </a:lvl7pPr>
            <a:lvl8pPr marL="3333537" indent="0">
              <a:buNone/>
              <a:defRPr sz="2100"/>
            </a:lvl8pPr>
            <a:lvl9pPr marL="3809756" indent="0">
              <a:buNone/>
              <a:defRPr sz="2100"/>
            </a:lvl9pPr>
          </a:lstStyle>
          <a:p>
            <a:endParaRPr lang="fr-FR"/>
          </a:p>
        </p:txBody>
      </p:sp>
      <p:sp>
        <p:nvSpPr>
          <p:cNvPr id="4" name="Espace réservé du texte 3"/>
          <p:cNvSpPr>
            <a:spLocks noGrp="1"/>
          </p:cNvSpPr>
          <p:nvPr>
            <p:ph type="body" sz="half" idx="2"/>
          </p:nvPr>
        </p:nvSpPr>
        <p:spPr>
          <a:xfrm>
            <a:off x="1411427" y="8031129"/>
            <a:ext cx="4320540" cy="1204312"/>
          </a:xfrm>
        </p:spPr>
        <p:txBody>
          <a:bodyPr/>
          <a:lstStyle>
            <a:lvl1pPr marL="0" indent="0">
              <a:buNone/>
              <a:defRPr sz="1500"/>
            </a:lvl1pPr>
            <a:lvl2pPr marL="476220" indent="0">
              <a:buNone/>
              <a:defRPr sz="1200"/>
            </a:lvl2pPr>
            <a:lvl3pPr marL="952439" indent="0">
              <a:buNone/>
              <a:defRPr sz="1000"/>
            </a:lvl3pPr>
            <a:lvl4pPr marL="1428659" indent="0">
              <a:buNone/>
              <a:defRPr sz="900"/>
            </a:lvl4pPr>
            <a:lvl5pPr marL="1904878" indent="0">
              <a:buNone/>
              <a:defRPr sz="900"/>
            </a:lvl5pPr>
            <a:lvl6pPr marL="2381098" indent="0">
              <a:buNone/>
              <a:defRPr sz="900"/>
            </a:lvl6pPr>
            <a:lvl7pPr marL="2857317" indent="0">
              <a:buNone/>
              <a:defRPr sz="900"/>
            </a:lvl7pPr>
            <a:lvl8pPr marL="3333537" indent="0">
              <a:buNone/>
              <a:defRPr sz="900"/>
            </a:lvl8pPr>
            <a:lvl9pPr marL="3809756"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21102DE-4E96-4A3C-8CF8-203F911D4D4E}" type="datetime1">
              <a:rPr lang="fr-FR" smtClean="0"/>
              <a:t>14/11/2017</a:t>
            </a:fld>
            <a:endParaRPr lang="fr-FR"/>
          </a:p>
        </p:txBody>
      </p:sp>
      <p:sp>
        <p:nvSpPr>
          <p:cNvPr id="6" name="Espace réservé du pied de page 5"/>
          <p:cNvSpPr>
            <a:spLocks noGrp="1"/>
          </p:cNvSpPr>
          <p:nvPr>
            <p:ph type="ftr" sz="quarter" idx="11"/>
          </p:nvPr>
        </p:nvSpPr>
        <p:spPr/>
        <p:txBody>
          <a:bodyPr/>
          <a:lstStyle/>
          <a:p>
            <a:r>
              <a:rPr lang="fr-FR" smtClean="0"/>
              <a:t>Brèves en Pharmacovigilance numéro 55      </a:t>
            </a:r>
            <a:endParaRPr lang="fr-FR"/>
          </a:p>
        </p:txBody>
      </p:sp>
      <p:sp>
        <p:nvSpPr>
          <p:cNvPr id="7" name="Espace réservé du numéro de diapositive 6"/>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126040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60045" y="410939"/>
            <a:ext cx="6480810" cy="1710267"/>
          </a:xfrm>
          <a:prstGeom prst="rect">
            <a:avLst/>
          </a:prstGeom>
        </p:spPr>
        <p:txBody>
          <a:bodyPr vert="horz" lIns="95244" tIns="47622" rIns="95244" bIns="47622"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60045" y="2394375"/>
            <a:ext cx="6480810" cy="6772182"/>
          </a:xfrm>
          <a:prstGeom prst="rect">
            <a:avLst/>
          </a:prstGeom>
        </p:spPr>
        <p:txBody>
          <a:bodyPr vert="horz" lIns="95244" tIns="47622" rIns="95244" bIns="47622"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60045" y="9510985"/>
            <a:ext cx="1680210" cy="546334"/>
          </a:xfrm>
          <a:prstGeom prst="rect">
            <a:avLst/>
          </a:prstGeom>
        </p:spPr>
        <p:txBody>
          <a:bodyPr vert="horz" lIns="95244" tIns="47622" rIns="95244" bIns="47622" rtlCol="0" anchor="ctr"/>
          <a:lstStyle>
            <a:lvl1pPr algn="l">
              <a:defRPr sz="1200">
                <a:solidFill>
                  <a:schemeClr val="tx1">
                    <a:tint val="75000"/>
                  </a:schemeClr>
                </a:solidFill>
              </a:defRPr>
            </a:lvl1pPr>
          </a:lstStyle>
          <a:p>
            <a:fld id="{BF27E378-027B-4F2F-9BC0-1DAF7666490C}" type="datetime1">
              <a:rPr lang="fr-FR" smtClean="0"/>
              <a:t>14/11/2017</a:t>
            </a:fld>
            <a:endParaRPr lang="fr-FR"/>
          </a:p>
        </p:txBody>
      </p:sp>
      <p:sp>
        <p:nvSpPr>
          <p:cNvPr id="5" name="Espace réservé du pied de page 4"/>
          <p:cNvSpPr>
            <a:spLocks noGrp="1"/>
          </p:cNvSpPr>
          <p:nvPr>
            <p:ph type="ftr" sz="quarter" idx="3"/>
          </p:nvPr>
        </p:nvSpPr>
        <p:spPr>
          <a:xfrm>
            <a:off x="2460308" y="9510985"/>
            <a:ext cx="2280285" cy="546334"/>
          </a:xfrm>
          <a:prstGeom prst="rect">
            <a:avLst/>
          </a:prstGeom>
        </p:spPr>
        <p:txBody>
          <a:bodyPr vert="horz" lIns="95244" tIns="47622" rIns="95244" bIns="47622" rtlCol="0" anchor="ctr"/>
          <a:lstStyle>
            <a:lvl1pPr algn="ctr">
              <a:defRPr sz="1200">
                <a:solidFill>
                  <a:schemeClr val="tx1">
                    <a:tint val="75000"/>
                  </a:schemeClr>
                </a:solidFill>
              </a:defRPr>
            </a:lvl1pPr>
          </a:lstStyle>
          <a:p>
            <a:r>
              <a:rPr lang="fr-FR" smtClean="0"/>
              <a:t>Brèves en Pharmacovigilance numéro 55      </a:t>
            </a:r>
            <a:endParaRPr lang="fr-FR"/>
          </a:p>
        </p:txBody>
      </p:sp>
      <p:sp>
        <p:nvSpPr>
          <p:cNvPr id="6" name="Espace réservé du numéro de diapositive 5"/>
          <p:cNvSpPr>
            <a:spLocks noGrp="1"/>
          </p:cNvSpPr>
          <p:nvPr>
            <p:ph type="sldNum" sz="quarter" idx="4"/>
          </p:nvPr>
        </p:nvSpPr>
        <p:spPr>
          <a:xfrm>
            <a:off x="5160645" y="9510985"/>
            <a:ext cx="1680210" cy="546334"/>
          </a:xfrm>
          <a:prstGeom prst="rect">
            <a:avLst/>
          </a:prstGeom>
        </p:spPr>
        <p:txBody>
          <a:bodyPr vert="horz" lIns="95244" tIns="47622" rIns="95244" bIns="47622" rtlCol="0" anchor="ctr"/>
          <a:lstStyle>
            <a:lvl1pPr algn="r">
              <a:defRPr sz="1200">
                <a:solidFill>
                  <a:schemeClr val="tx1">
                    <a:tint val="75000"/>
                  </a:schemeClr>
                </a:solidFill>
              </a:defRPr>
            </a:lvl1pPr>
          </a:lstStyle>
          <a:p>
            <a:fld id="{3687039E-D1A5-48ED-BDC9-277418B539B3}" type="slidenum">
              <a:rPr lang="fr-FR" smtClean="0"/>
              <a:t>‹N°›</a:t>
            </a:fld>
            <a:endParaRPr lang="fr-FR"/>
          </a:p>
        </p:txBody>
      </p:sp>
    </p:spTree>
    <p:extLst>
      <p:ext uri="{BB962C8B-B14F-4D97-AF65-F5344CB8AC3E}">
        <p14:creationId xmlns:p14="http://schemas.microsoft.com/office/powerpoint/2010/main" val="1553225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52439" rtl="0" eaLnBrk="1" latinLnBrk="0" hangingPunct="1">
        <a:spcBef>
          <a:spcPct val="0"/>
        </a:spcBef>
        <a:buNone/>
        <a:defRPr sz="4600" kern="1200">
          <a:solidFill>
            <a:schemeClr val="tx1"/>
          </a:solidFill>
          <a:latin typeface="+mj-lt"/>
          <a:ea typeface="+mj-ea"/>
          <a:cs typeface="+mj-cs"/>
        </a:defRPr>
      </a:lvl1pPr>
    </p:titleStyle>
    <p:bodyStyle>
      <a:lvl1pPr marL="357165" indent="-357165" algn="l" defTabSz="952439"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1pPr>
      <a:lvl2pPr marL="773857" indent="-297637" algn="l" defTabSz="952439"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2pPr>
      <a:lvl3pPr marL="1190549" indent="-238110" algn="l" defTabSz="952439"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3pPr>
      <a:lvl4pPr marL="1666768" indent="-238110" algn="l" defTabSz="952439"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42988" indent="-238110" algn="l" defTabSz="952439"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19207" indent="-238110" algn="l" defTabSz="952439"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095427" indent="-238110" algn="l" defTabSz="952439"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571646" indent="-238110" algn="l" defTabSz="952439"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47866" indent="-238110" algn="l" defTabSz="952439"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fr-FR"/>
      </a:defPPr>
      <a:lvl1pPr marL="0" algn="l" defTabSz="952439" rtl="0" eaLnBrk="1" latinLnBrk="0" hangingPunct="1">
        <a:defRPr sz="1900" kern="1200">
          <a:solidFill>
            <a:schemeClr val="tx1"/>
          </a:solidFill>
          <a:latin typeface="+mn-lt"/>
          <a:ea typeface="+mn-ea"/>
          <a:cs typeface="+mn-cs"/>
        </a:defRPr>
      </a:lvl1pPr>
      <a:lvl2pPr marL="476220" algn="l" defTabSz="952439" rtl="0" eaLnBrk="1" latinLnBrk="0" hangingPunct="1">
        <a:defRPr sz="1900" kern="1200">
          <a:solidFill>
            <a:schemeClr val="tx1"/>
          </a:solidFill>
          <a:latin typeface="+mn-lt"/>
          <a:ea typeface="+mn-ea"/>
          <a:cs typeface="+mn-cs"/>
        </a:defRPr>
      </a:lvl2pPr>
      <a:lvl3pPr marL="952439" algn="l" defTabSz="952439" rtl="0" eaLnBrk="1" latinLnBrk="0" hangingPunct="1">
        <a:defRPr sz="1900" kern="1200">
          <a:solidFill>
            <a:schemeClr val="tx1"/>
          </a:solidFill>
          <a:latin typeface="+mn-lt"/>
          <a:ea typeface="+mn-ea"/>
          <a:cs typeface="+mn-cs"/>
        </a:defRPr>
      </a:lvl3pPr>
      <a:lvl4pPr marL="1428659" algn="l" defTabSz="952439" rtl="0" eaLnBrk="1" latinLnBrk="0" hangingPunct="1">
        <a:defRPr sz="1900" kern="1200">
          <a:solidFill>
            <a:schemeClr val="tx1"/>
          </a:solidFill>
          <a:latin typeface="+mn-lt"/>
          <a:ea typeface="+mn-ea"/>
          <a:cs typeface="+mn-cs"/>
        </a:defRPr>
      </a:lvl4pPr>
      <a:lvl5pPr marL="1904878" algn="l" defTabSz="952439" rtl="0" eaLnBrk="1" latinLnBrk="0" hangingPunct="1">
        <a:defRPr sz="1900" kern="1200">
          <a:solidFill>
            <a:schemeClr val="tx1"/>
          </a:solidFill>
          <a:latin typeface="+mn-lt"/>
          <a:ea typeface="+mn-ea"/>
          <a:cs typeface="+mn-cs"/>
        </a:defRPr>
      </a:lvl5pPr>
      <a:lvl6pPr marL="2381098" algn="l" defTabSz="952439" rtl="0" eaLnBrk="1" latinLnBrk="0" hangingPunct="1">
        <a:defRPr sz="1900" kern="1200">
          <a:solidFill>
            <a:schemeClr val="tx1"/>
          </a:solidFill>
          <a:latin typeface="+mn-lt"/>
          <a:ea typeface="+mn-ea"/>
          <a:cs typeface="+mn-cs"/>
        </a:defRPr>
      </a:lvl6pPr>
      <a:lvl7pPr marL="2857317" algn="l" defTabSz="952439" rtl="0" eaLnBrk="1" latinLnBrk="0" hangingPunct="1">
        <a:defRPr sz="1900" kern="1200">
          <a:solidFill>
            <a:schemeClr val="tx1"/>
          </a:solidFill>
          <a:latin typeface="+mn-lt"/>
          <a:ea typeface="+mn-ea"/>
          <a:cs typeface="+mn-cs"/>
        </a:defRPr>
      </a:lvl7pPr>
      <a:lvl8pPr marL="3333537" algn="l" defTabSz="952439" rtl="0" eaLnBrk="1" latinLnBrk="0" hangingPunct="1">
        <a:defRPr sz="1900" kern="1200">
          <a:solidFill>
            <a:schemeClr val="tx1"/>
          </a:solidFill>
          <a:latin typeface="+mn-lt"/>
          <a:ea typeface="+mn-ea"/>
          <a:cs typeface="+mn-cs"/>
        </a:defRPr>
      </a:lvl8pPr>
      <a:lvl9pPr marL="3809756" algn="l" defTabSz="95243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witter.com/crpv_lille" TargetMode="Externa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855" y="80810"/>
            <a:ext cx="2495077" cy="989852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5244" tIns="47622" rIns="95244" bIns="47622" rtlCol="0" anchor="ctr"/>
          <a:lstStyle/>
          <a:p>
            <a:pPr algn="ctr"/>
            <a:endParaRPr lang="fr-FR" dirty="0"/>
          </a:p>
        </p:txBody>
      </p:sp>
      <p:sp>
        <p:nvSpPr>
          <p:cNvPr id="6" name="ZoneTexte 5"/>
          <p:cNvSpPr txBox="1"/>
          <p:nvPr/>
        </p:nvSpPr>
        <p:spPr>
          <a:xfrm>
            <a:off x="63004" y="120007"/>
            <a:ext cx="2252103" cy="8180438"/>
          </a:xfrm>
          <a:prstGeom prst="rect">
            <a:avLst/>
          </a:prstGeom>
          <a:noFill/>
        </p:spPr>
        <p:txBody>
          <a:bodyPr wrap="square" lIns="95244" tIns="47622" rIns="95244" bIns="47622" rtlCol="0">
            <a:spAutoFit/>
          </a:bodyPr>
          <a:lstStyle/>
          <a:p>
            <a:pPr lvl="0" fontAlgn="base">
              <a:spcBef>
                <a:spcPct val="0"/>
              </a:spcBef>
              <a:spcAft>
                <a:spcPct val="0"/>
              </a:spcAft>
            </a:pPr>
            <a:r>
              <a:rPr lang="fr-FR" sz="1100" b="1" dirty="0">
                <a:solidFill>
                  <a:srgbClr val="FFFFFF"/>
                </a:solidFill>
                <a:cs typeface="Arial" pitchFamily="34" charset="0"/>
              </a:rPr>
              <a:t>Brèves en Pharmacovigilance</a:t>
            </a:r>
          </a:p>
          <a:p>
            <a:pPr fontAlgn="base">
              <a:spcBef>
                <a:spcPct val="0"/>
              </a:spcBef>
              <a:spcAft>
                <a:spcPts val="1042"/>
              </a:spcAft>
            </a:pPr>
            <a:r>
              <a:rPr lang="fr-FR" sz="1100" b="1" dirty="0">
                <a:solidFill>
                  <a:srgbClr val="FFFFFF"/>
                </a:solidFill>
                <a:cs typeface="Arial" pitchFamily="34" charset="0"/>
              </a:rPr>
              <a:t>Centre Régional de Pharmacovigilance Nord – Pas de Calais</a:t>
            </a:r>
          </a:p>
          <a:p>
            <a:pPr lvl="0" fontAlgn="base">
              <a:spcBef>
                <a:spcPct val="0"/>
              </a:spcBef>
            </a:pPr>
            <a:r>
              <a:rPr lang="fr-FR" sz="1100" dirty="0">
                <a:solidFill>
                  <a:srgbClr val="FFFFFF"/>
                </a:solidFill>
                <a:cs typeface="Arial" pitchFamily="34" charset="0"/>
              </a:rPr>
              <a:t>C.H.U. Lille</a:t>
            </a:r>
          </a:p>
          <a:p>
            <a:pPr lvl="0" fontAlgn="base">
              <a:spcBef>
                <a:spcPct val="0"/>
              </a:spcBef>
            </a:pPr>
            <a:r>
              <a:rPr lang="fr-FR" sz="1100" dirty="0">
                <a:solidFill>
                  <a:srgbClr val="FFFFFF"/>
                </a:solidFill>
                <a:cs typeface="Arial" pitchFamily="34" charset="0"/>
              </a:rPr>
              <a:t>Place de Verdun </a:t>
            </a:r>
          </a:p>
          <a:p>
            <a:pPr lvl="0" fontAlgn="base">
              <a:spcBef>
                <a:spcPct val="0"/>
              </a:spcBef>
            </a:pPr>
            <a:r>
              <a:rPr lang="fr-FR" sz="1100" dirty="0">
                <a:solidFill>
                  <a:srgbClr val="FFFFFF"/>
                </a:solidFill>
                <a:cs typeface="Arial" pitchFamily="34" charset="0"/>
              </a:rPr>
              <a:t>59037 Lille Cedex</a:t>
            </a:r>
          </a:p>
          <a:p>
            <a:pPr lvl="0" fontAlgn="base">
              <a:spcBef>
                <a:spcPct val="0"/>
              </a:spcBef>
            </a:pPr>
            <a:r>
              <a:rPr lang="fr-FR" sz="1100" dirty="0">
                <a:solidFill>
                  <a:srgbClr val="FFFFFF"/>
                </a:solidFill>
                <a:cs typeface="Arial" pitchFamily="34" charset="0"/>
              </a:rPr>
              <a:t>Ligne directe : 03 20 96 18 18 </a:t>
            </a:r>
          </a:p>
          <a:p>
            <a:pPr lvl="0" fontAlgn="base">
              <a:spcBef>
                <a:spcPct val="0"/>
              </a:spcBef>
            </a:pPr>
            <a:r>
              <a:rPr lang="fr-FR" sz="1100" dirty="0">
                <a:solidFill>
                  <a:srgbClr val="FFFFFF"/>
                </a:solidFill>
                <a:cs typeface="Arial" pitchFamily="34" charset="0"/>
              </a:rPr>
              <a:t>Ligne </a:t>
            </a:r>
            <a:r>
              <a:rPr lang="fr-FR" sz="1100" dirty="0" smtClean="0">
                <a:solidFill>
                  <a:srgbClr val="FFFFFF"/>
                </a:solidFill>
                <a:cs typeface="Arial" pitchFamily="34" charset="0"/>
              </a:rPr>
              <a:t>CHU</a:t>
            </a:r>
            <a:r>
              <a:rPr lang="fr-FR" sz="1100" dirty="0">
                <a:solidFill>
                  <a:srgbClr val="FFFFFF"/>
                </a:solidFill>
                <a:cs typeface="Arial" pitchFamily="34" charset="0"/>
              </a:rPr>
              <a:t> : 03 20 44 54 49</a:t>
            </a:r>
          </a:p>
          <a:p>
            <a:pPr lvl="0" fontAlgn="base">
              <a:spcBef>
                <a:spcPct val="0"/>
              </a:spcBef>
            </a:pPr>
            <a:r>
              <a:rPr lang="fr-FR" sz="1100" dirty="0">
                <a:solidFill>
                  <a:srgbClr val="FFFFFF"/>
                </a:solidFill>
                <a:cs typeface="Arial" pitchFamily="34" charset="0"/>
              </a:rPr>
              <a:t>Fax : 03 20 44 56 87</a:t>
            </a:r>
          </a:p>
          <a:p>
            <a:pPr lvl="0" fontAlgn="base">
              <a:spcBef>
                <a:spcPct val="0"/>
              </a:spcBef>
            </a:pPr>
            <a:r>
              <a:rPr lang="fr-FR" sz="1000" dirty="0">
                <a:solidFill>
                  <a:srgbClr val="FFFFFF"/>
                </a:solidFill>
                <a:cs typeface="Arial" pitchFamily="34" charset="0"/>
              </a:rPr>
              <a:t>E-mail </a:t>
            </a:r>
            <a:r>
              <a:rPr lang="fr-FR" sz="1000" dirty="0">
                <a:solidFill>
                  <a:schemeClr val="bg1"/>
                </a:solidFill>
                <a:cs typeface="Arial" pitchFamily="34" charset="0"/>
              </a:rPr>
              <a:t>: pharmacovigilance@chru-lille.fr</a:t>
            </a:r>
          </a:p>
          <a:p>
            <a:pPr lvl="0" fontAlgn="base">
              <a:spcBef>
                <a:spcPct val="0"/>
              </a:spcBef>
            </a:pPr>
            <a:r>
              <a:rPr lang="fr-FR" sz="1000" dirty="0">
                <a:solidFill>
                  <a:srgbClr val="FFFFFF"/>
                </a:solidFill>
                <a:cs typeface="Arial" pitchFamily="34" charset="0"/>
              </a:rPr>
              <a:t>Site : http://pharmacovigilance-npdc.fr</a:t>
            </a:r>
          </a:p>
          <a:p>
            <a:pPr fontAlgn="base">
              <a:spcBef>
                <a:spcPct val="0"/>
              </a:spcBef>
            </a:pPr>
            <a:r>
              <a:rPr lang="fr-FR" sz="1100" dirty="0">
                <a:cs typeface="Arial" pitchFamily="34" charset="0"/>
              </a:rPr>
              <a:t>        </a:t>
            </a:r>
            <a:r>
              <a:rPr lang="fr-FR" sz="1100" dirty="0">
                <a:solidFill>
                  <a:schemeClr val="bg1"/>
                </a:solidFill>
                <a:cs typeface="Arial" pitchFamily="34" charset="0"/>
              </a:rPr>
              <a:t>@</a:t>
            </a:r>
            <a:r>
              <a:rPr lang="fr-FR" sz="1100" dirty="0" err="1">
                <a:solidFill>
                  <a:schemeClr val="bg1"/>
                </a:solidFill>
                <a:cs typeface="Arial" pitchFamily="34" charset="0"/>
              </a:rPr>
              <a:t>crpv_lille</a:t>
            </a:r>
            <a:endParaRPr lang="fr-FR" sz="1100" dirty="0">
              <a:solidFill>
                <a:schemeClr val="bg1"/>
              </a:solidFill>
              <a:cs typeface="Arial" pitchFamily="34" charset="0"/>
            </a:endParaRPr>
          </a:p>
          <a:p>
            <a:pPr lvl="0" fontAlgn="base">
              <a:spcBef>
                <a:spcPct val="0"/>
              </a:spcBef>
            </a:pPr>
            <a:endParaRPr lang="fr-FR" sz="1100" dirty="0" smtClean="0">
              <a:solidFill>
                <a:srgbClr val="FFFFFF"/>
              </a:solidFill>
              <a:cs typeface="Arial" pitchFamily="34" charset="0"/>
            </a:endParaRPr>
          </a:p>
          <a:p>
            <a:pPr lvl="0" fontAlgn="base">
              <a:spcBef>
                <a:spcPct val="0"/>
              </a:spcBef>
            </a:pPr>
            <a:endParaRPr lang="fr-FR" sz="1100" dirty="0" smtClean="0">
              <a:solidFill>
                <a:srgbClr val="FFFFFF"/>
              </a:solidFill>
              <a:cs typeface="Arial" pitchFamily="34" charset="0"/>
            </a:endParaRPr>
          </a:p>
          <a:p>
            <a:pPr lvl="0" fontAlgn="base">
              <a:spcBef>
                <a:spcPct val="0"/>
              </a:spcBef>
            </a:pPr>
            <a:endParaRPr lang="fr-FR" sz="1100" dirty="0">
              <a:solidFill>
                <a:srgbClr val="FFFFFF"/>
              </a:solidFill>
              <a:cs typeface="Arial" pitchFamily="34" charset="0"/>
            </a:endParaRPr>
          </a:p>
          <a:p>
            <a:pPr lvl="0" algn="ctr" fontAlgn="base">
              <a:spcBef>
                <a:spcPct val="0"/>
              </a:spcBef>
              <a:spcAft>
                <a:spcPct val="0"/>
              </a:spcAft>
            </a:pPr>
            <a:r>
              <a:rPr lang="fr-FR" sz="1100" b="1" u="sng" dirty="0" smtClean="0">
                <a:solidFill>
                  <a:srgbClr val="FFFFFF"/>
                </a:solidFill>
                <a:cs typeface="Arial" pitchFamily="34" charset="0"/>
              </a:rPr>
              <a:t>SOMMAIRE</a:t>
            </a:r>
          </a:p>
          <a:p>
            <a:pPr lvl="0" algn="ctr" fontAlgn="base">
              <a:spcBef>
                <a:spcPct val="0"/>
              </a:spcBef>
              <a:spcAft>
                <a:spcPct val="0"/>
              </a:spcAft>
            </a:pPr>
            <a:endParaRPr lang="fr-FR" sz="1100" dirty="0">
              <a:solidFill>
                <a:srgbClr val="FFFFFF"/>
              </a:solidFill>
              <a:cs typeface="Arial" pitchFamily="34" charset="0"/>
            </a:endParaRPr>
          </a:p>
          <a:p>
            <a:pPr lvl="0" fontAlgn="base">
              <a:spcBef>
                <a:spcPct val="0"/>
              </a:spcBef>
            </a:pPr>
            <a:r>
              <a:rPr lang="fr-FR" sz="1100" b="1" dirty="0">
                <a:solidFill>
                  <a:srgbClr val="FFFFFF"/>
                </a:solidFill>
                <a:cs typeface="Arial" pitchFamily="34" charset="0"/>
              </a:rPr>
              <a:t>Editorial </a:t>
            </a:r>
          </a:p>
          <a:p>
            <a:pPr lvl="0" fontAlgn="base">
              <a:spcBef>
                <a:spcPct val="0"/>
              </a:spcBef>
            </a:pPr>
            <a:r>
              <a:rPr lang="fr-FR" sz="1100" b="1" dirty="0">
                <a:solidFill>
                  <a:srgbClr val="FFFFFF"/>
                </a:solidFill>
                <a:cs typeface="Arial" pitchFamily="34" charset="0"/>
              </a:rPr>
              <a:t>Pictogramme grossesse</a:t>
            </a:r>
          </a:p>
          <a:p>
            <a:pPr lvl="0" fontAlgn="base">
              <a:spcBef>
                <a:spcPct val="0"/>
              </a:spcBef>
            </a:pPr>
            <a:endParaRPr lang="fr-FR" sz="1100" dirty="0">
              <a:solidFill>
                <a:srgbClr val="FFFFFF"/>
              </a:solidFill>
              <a:cs typeface="Arial" pitchFamily="34" charset="0"/>
            </a:endParaRPr>
          </a:p>
          <a:p>
            <a:pPr lvl="0" fontAlgn="base">
              <a:spcBef>
                <a:spcPct val="0"/>
              </a:spcBef>
            </a:pPr>
            <a:r>
              <a:rPr lang="fr-FR" sz="400" dirty="0">
                <a:solidFill>
                  <a:srgbClr val="FFFFFF"/>
                </a:solidFill>
                <a:cs typeface="Arial" pitchFamily="34" charset="0"/>
              </a:rPr>
              <a:t>	</a:t>
            </a:r>
          </a:p>
          <a:p>
            <a:pPr lvl="0" fontAlgn="base">
              <a:spcBef>
                <a:spcPct val="0"/>
              </a:spcBef>
            </a:pPr>
            <a:r>
              <a:rPr lang="fr-FR" sz="1100" b="1" dirty="0" smtClean="0">
                <a:solidFill>
                  <a:srgbClr val="FFFFFF"/>
                </a:solidFill>
                <a:cs typeface="Arial" pitchFamily="34" charset="0"/>
              </a:rPr>
              <a:t>Vos observations</a:t>
            </a:r>
          </a:p>
          <a:p>
            <a:pPr lvl="0" fontAlgn="base">
              <a:spcBef>
                <a:spcPct val="0"/>
              </a:spcBef>
            </a:pPr>
            <a:r>
              <a:rPr lang="fr-FR" sz="1100" b="1" dirty="0" smtClean="0">
                <a:solidFill>
                  <a:srgbClr val="FFFFFF"/>
                </a:solidFill>
                <a:cs typeface="Arial" pitchFamily="34" charset="0"/>
              </a:rPr>
              <a:t>KETOPROFENE en gel, photosensibilisation et hospitalisation</a:t>
            </a:r>
            <a:endParaRPr lang="fr-FR" sz="1100" b="1" dirty="0">
              <a:solidFill>
                <a:srgbClr val="FFFFFF"/>
              </a:solidFill>
              <a:cs typeface="Arial" pitchFamily="34" charset="0"/>
            </a:endParaRPr>
          </a:p>
          <a:p>
            <a:pPr lvl="0" algn="just"/>
            <a:r>
              <a:rPr lang="fr-FR" sz="1100" dirty="0">
                <a:solidFill>
                  <a:schemeClr val="bg1"/>
                </a:solidFill>
              </a:rPr>
              <a:t> </a:t>
            </a:r>
          </a:p>
          <a:p>
            <a:pPr lvl="0" fontAlgn="base">
              <a:spcBef>
                <a:spcPct val="0"/>
              </a:spcBef>
            </a:pPr>
            <a:endParaRPr lang="fr-FR" sz="400" dirty="0">
              <a:solidFill>
                <a:srgbClr val="FFFFFF"/>
              </a:solidFill>
              <a:cs typeface="Arial" pitchFamily="34" charset="0"/>
            </a:endParaRPr>
          </a:p>
          <a:p>
            <a:pPr lvl="0" algn="just" fontAlgn="base">
              <a:spcBef>
                <a:spcPct val="0"/>
              </a:spcBef>
            </a:pPr>
            <a:r>
              <a:rPr lang="fr-FR" sz="1100" b="1" dirty="0">
                <a:solidFill>
                  <a:srgbClr val="FFFFFF"/>
                </a:solidFill>
                <a:cs typeface="Arial" pitchFamily="34" charset="0"/>
              </a:rPr>
              <a:t>A suivre </a:t>
            </a:r>
            <a:endParaRPr lang="fr-FR" sz="1100" b="1" dirty="0" smtClean="0">
              <a:solidFill>
                <a:srgbClr val="FFFFFF"/>
              </a:solidFill>
              <a:cs typeface="Arial" pitchFamily="34" charset="0"/>
            </a:endParaRPr>
          </a:p>
          <a:p>
            <a:pPr lvl="0" algn="just" fontAlgn="base">
              <a:spcBef>
                <a:spcPct val="0"/>
              </a:spcBef>
            </a:pPr>
            <a:r>
              <a:rPr lang="fr-FR" sz="1100" b="1" dirty="0" err="1" smtClean="0">
                <a:solidFill>
                  <a:srgbClr val="FFFFFF"/>
                </a:solidFill>
                <a:cs typeface="Arial" pitchFamily="34" charset="0"/>
              </a:rPr>
              <a:t>Hépatotoxicité</a:t>
            </a:r>
            <a:r>
              <a:rPr lang="fr-FR" sz="1100" b="1" dirty="0" smtClean="0">
                <a:solidFill>
                  <a:srgbClr val="FFFFFF"/>
                </a:solidFill>
                <a:cs typeface="Arial" pitchFamily="34" charset="0"/>
              </a:rPr>
              <a:t> et KETAMINE</a:t>
            </a:r>
          </a:p>
          <a:p>
            <a:pPr lvl="0" algn="just" fontAlgn="base">
              <a:spcBef>
                <a:spcPct val="0"/>
              </a:spcBef>
            </a:pPr>
            <a:r>
              <a:rPr lang="fr-FR" sz="1100" b="1" dirty="0" smtClean="0">
                <a:solidFill>
                  <a:srgbClr val="FFFFFF"/>
                </a:solidFill>
                <a:cs typeface="Arial" pitchFamily="34" charset="0"/>
              </a:rPr>
              <a:t>Erreurs et HALDOL</a:t>
            </a:r>
            <a:endParaRPr lang="fr-FR" sz="1100" b="1" dirty="0">
              <a:solidFill>
                <a:srgbClr val="FFFFFF"/>
              </a:solidFill>
              <a:cs typeface="Arial" pitchFamily="34" charset="0"/>
            </a:endParaRPr>
          </a:p>
          <a:p>
            <a:pPr lvl="0" fontAlgn="base">
              <a:spcBef>
                <a:spcPct val="0"/>
              </a:spcBef>
              <a:spcAft>
                <a:spcPct val="0"/>
              </a:spcAft>
            </a:pPr>
            <a:endParaRPr lang="fr-FR" sz="1100" b="1" dirty="0">
              <a:solidFill>
                <a:srgbClr val="FFFFFF"/>
              </a:solidFill>
              <a:cs typeface="Arial" pitchFamily="34" charset="0"/>
            </a:endParaRPr>
          </a:p>
          <a:p>
            <a:pPr lvl="0" fontAlgn="base">
              <a:spcBef>
                <a:spcPct val="0"/>
              </a:spcBef>
              <a:spcAft>
                <a:spcPct val="0"/>
              </a:spcAft>
            </a:pPr>
            <a:endParaRPr lang="fr-FR" sz="1100" dirty="0">
              <a:solidFill>
                <a:srgbClr val="FFFFFF"/>
              </a:solidFill>
              <a:cs typeface="Arial" pitchFamily="34" charset="0"/>
            </a:endParaRPr>
          </a:p>
          <a:p>
            <a:pPr algn="just" fontAlgn="base">
              <a:spcBef>
                <a:spcPct val="0"/>
              </a:spcBef>
              <a:tabLst>
                <a:tab pos="1868500" algn="l"/>
              </a:tabLst>
            </a:pPr>
            <a:endParaRPr lang="fr-FR" sz="400" dirty="0">
              <a:solidFill>
                <a:srgbClr val="FFFFFF"/>
              </a:solidFill>
              <a:cs typeface="Arial" pitchFamily="34" charset="0"/>
            </a:endParaRPr>
          </a:p>
          <a:p>
            <a:r>
              <a:rPr lang="fr-FR" sz="1100" b="1" dirty="0">
                <a:solidFill>
                  <a:schemeClr val="bg1"/>
                </a:solidFill>
                <a:ea typeface="Calibri"/>
                <a:cs typeface="Calibri"/>
              </a:rPr>
              <a:t>Résumé </a:t>
            </a:r>
            <a:r>
              <a:rPr lang="fr-FR" sz="1100" b="1" dirty="0" smtClean="0">
                <a:solidFill>
                  <a:schemeClr val="bg1"/>
                </a:solidFill>
                <a:ea typeface="Calibri"/>
                <a:cs typeface="Calibri"/>
              </a:rPr>
              <a:t> de la 7</a:t>
            </a:r>
            <a:r>
              <a:rPr lang="fr-FR" sz="1100" b="1" baseline="30000" dirty="0" smtClean="0">
                <a:solidFill>
                  <a:schemeClr val="bg1"/>
                </a:solidFill>
                <a:ea typeface="Calibri"/>
                <a:cs typeface="Calibri"/>
              </a:rPr>
              <a:t>ème</a:t>
            </a:r>
            <a:r>
              <a:rPr lang="fr-FR" sz="1100" b="1" dirty="0" smtClean="0">
                <a:solidFill>
                  <a:schemeClr val="bg1"/>
                </a:solidFill>
                <a:ea typeface="Calibri"/>
                <a:cs typeface="Calibri"/>
              </a:rPr>
              <a:t> Journée de Pharmacovigilance</a:t>
            </a:r>
          </a:p>
          <a:p>
            <a:endParaRPr lang="fr-FR" sz="1100" b="1" dirty="0">
              <a:solidFill>
                <a:schemeClr val="bg1"/>
              </a:solidFill>
              <a:ea typeface="Calibri"/>
              <a:cs typeface="Calibri"/>
            </a:endParaRPr>
          </a:p>
          <a:p>
            <a:pPr lvl="0" fontAlgn="base">
              <a:spcBef>
                <a:spcPct val="0"/>
              </a:spcBef>
            </a:pPr>
            <a:r>
              <a:rPr lang="fr-FR" sz="400" b="1" dirty="0">
                <a:solidFill>
                  <a:srgbClr val="FFFFFF"/>
                </a:solidFill>
                <a:cs typeface="Arial" pitchFamily="34" charset="0"/>
              </a:rPr>
              <a:t> </a:t>
            </a:r>
          </a:p>
          <a:p>
            <a:pPr lvl="0" fontAlgn="base">
              <a:spcBef>
                <a:spcPct val="0"/>
              </a:spcBef>
            </a:pPr>
            <a:r>
              <a:rPr lang="fr-FR" sz="1100" b="1" dirty="0" smtClean="0">
                <a:solidFill>
                  <a:srgbClr val="FFFFFF"/>
                </a:solidFill>
                <a:cs typeface="Arial" pitchFamily="34" charset="0"/>
              </a:rPr>
              <a:t>Littérature</a:t>
            </a:r>
          </a:p>
          <a:p>
            <a:pPr lvl="0" fontAlgn="base">
              <a:spcBef>
                <a:spcPct val="0"/>
              </a:spcBef>
            </a:pPr>
            <a:r>
              <a:rPr lang="fr-FR" sz="1100" b="1" dirty="0" smtClean="0">
                <a:solidFill>
                  <a:srgbClr val="FFFFFF"/>
                </a:solidFill>
                <a:cs typeface="Arial" pitchFamily="34" charset="0"/>
              </a:rPr>
              <a:t>Statines et sujets âgés</a:t>
            </a:r>
            <a:endParaRPr lang="fr-FR" sz="1100" b="1" dirty="0">
              <a:solidFill>
                <a:srgbClr val="FFFFFF"/>
              </a:solidFill>
              <a:cs typeface="Arial" pitchFamily="34" charset="0"/>
            </a:endParaRPr>
          </a:p>
          <a:p>
            <a:pPr lvl="0" fontAlgn="base">
              <a:spcBef>
                <a:spcPct val="0"/>
              </a:spcBef>
            </a:pPr>
            <a:endParaRPr lang="fr-FR" sz="1100" dirty="0">
              <a:solidFill>
                <a:srgbClr val="FFFFFF"/>
              </a:solidFill>
              <a:cs typeface="Arial" pitchFamily="34" charset="0"/>
            </a:endParaRPr>
          </a:p>
          <a:p>
            <a:pPr lvl="0" fontAlgn="base">
              <a:spcBef>
                <a:spcPct val="0"/>
              </a:spcBef>
            </a:pPr>
            <a:endParaRPr lang="fr-FR" sz="400" dirty="0">
              <a:solidFill>
                <a:srgbClr val="FFFFFF"/>
              </a:solidFill>
              <a:cs typeface="Arial" pitchFamily="34" charset="0"/>
            </a:endParaRPr>
          </a:p>
          <a:p>
            <a:pPr lvl="0" fontAlgn="base">
              <a:spcBef>
                <a:spcPct val="0"/>
              </a:spcBef>
            </a:pPr>
            <a:r>
              <a:rPr lang="fr-FR" sz="1100" b="1" dirty="0" smtClean="0">
                <a:solidFill>
                  <a:srgbClr val="FFFFFF"/>
                </a:solidFill>
                <a:cs typeface="Arial" pitchFamily="34" charset="0"/>
              </a:rPr>
              <a:t> </a:t>
            </a:r>
            <a:endParaRPr lang="fr-FR" sz="1100" b="1" dirty="0">
              <a:solidFill>
                <a:srgbClr val="FFFFFF"/>
              </a:solidFill>
              <a:cs typeface="Arial" pitchFamily="34" charset="0"/>
            </a:endParaRPr>
          </a:p>
          <a:p>
            <a:pPr lvl="0" fontAlgn="base">
              <a:spcBef>
                <a:spcPct val="0"/>
              </a:spcBef>
            </a:pPr>
            <a:endParaRPr lang="fr-FR" sz="1100" dirty="0">
              <a:solidFill>
                <a:srgbClr val="FFFFFF"/>
              </a:solidFill>
              <a:cs typeface="Arial" pitchFamily="34" charset="0"/>
            </a:endParaRPr>
          </a:p>
          <a:p>
            <a:pPr lvl="0" algn="ctr" fontAlgn="base">
              <a:spcBef>
                <a:spcPct val="0"/>
              </a:spcBef>
              <a:spcAft>
                <a:spcPct val="0"/>
              </a:spcAft>
            </a:pPr>
            <a:endParaRPr lang="fr-FR" sz="500" dirty="0">
              <a:solidFill>
                <a:srgbClr val="FFFFFF"/>
              </a:solidFill>
              <a:cs typeface="Arial" pitchFamily="34" charset="0"/>
            </a:endParaRPr>
          </a:p>
          <a:p>
            <a:pPr lvl="0" algn="just" fontAlgn="base">
              <a:spcBef>
                <a:spcPct val="0"/>
              </a:spcBef>
              <a:spcAft>
                <a:spcPct val="0"/>
              </a:spcAft>
            </a:pPr>
            <a:endParaRPr lang="fr-FR" sz="1100" i="1" dirty="0">
              <a:solidFill>
                <a:srgbClr val="FFFFFF"/>
              </a:solidFill>
              <a:cs typeface="Arial" pitchFamily="34" charset="0"/>
            </a:endParaRPr>
          </a:p>
          <a:p>
            <a:pPr lvl="0" algn="just" fontAlgn="base">
              <a:spcBef>
                <a:spcPct val="0"/>
              </a:spcBef>
              <a:spcAft>
                <a:spcPct val="0"/>
              </a:spcAft>
            </a:pPr>
            <a:r>
              <a:rPr lang="fr-FR" sz="1100" i="1" dirty="0">
                <a:solidFill>
                  <a:srgbClr val="FFFFFF"/>
                </a:solidFill>
                <a:cs typeface="Arial" pitchFamily="34" charset="0"/>
              </a:rPr>
              <a:t>Ont participé à la réalisation </a:t>
            </a:r>
          </a:p>
          <a:p>
            <a:pPr lvl="0" algn="just" fontAlgn="base">
              <a:spcBef>
                <a:spcPct val="0"/>
              </a:spcBef>
              <a:spcAft>
                <a:spcPct val="0"/>
              </a:spcAft>
            </a:pPr>
            <a:r>
              <a:rPr lang="fr-FR" sz="1100" i="1" dirty="0">
                <a:solidFill>
                  <a:srgbClr val="FFFFFF"/>
                </a:solidFill>
                <a:cs typeface="Arial" pitchFamily="34" charset="0"/>
              </a:rPr>
              <a:t>de ce numéro :  J. </a:t>
            </a:r>
            <a:r>
              <a:rPr lang="fr-FR" sz="1100" i="1" dirty="0" err="1">
                <a:solidFill>
                  <a:srgbClr val="FFFFFF"/>
                </a:solidFill>
                <a:cs typeface="Arial" pitchFamily="34" charset="0"/>
              </a:rPr>
              <a:t>Béné</a:t>
            </a:r>
            <a:r>
              <a:rPr lang="fr-FR" sz="1100" i="1" dirty="0">
                <a:solidFill>
                  <a:srgbClr val="FFFFFF"/>
                </a:solidFill>
                <a:cs typeface="Arial" pitchFamily="34" charset="0"/>
              </a:rPr>
              <a:t>, R. Bordet, J. </a:t>
            </a:r>
            <a:r>
              <a:rPr lang="fr-FR" sz="1100" i="1" dirty="0" err="1">
                <a:solidFill>
                  <a:srgbClr val="FFFFFF"/>
                </a:solidFill>
                <a:cs typeface="Arial" pitchFamily="34" charset="0"/>
              </a:rPr>
              <a:t>Dekemp</a:t>
            </a:r>
            <a:r>
              <a:rPr lang="fr-FR" sz="1100" i="1" dirty="0">
                <a:solidFill>
                  <a:srgbClr val="FFFFFF"/>
                </a:solidFill>
                <a:cs typeface="Arial" pitchFamily="34" charset="0"/>
              </a:rPr>
              <a:t>, L. Gaboriau, S. Gautier, </a:t>
            </a:r>
            <a:r>
              <a:rPr lang="fr-FR" sz="1100" i="1" dirty="0" smtClean="0">
                <a:solidFill>
                  <a:srgbClr val="FFFFFF"/>
                </a:solidFill>
                <a:cs typeface="Arial" pitchFamily="34" charset="0"/>
              </a:rPr>
              <a:t>J</a:t>
            </a:r>
            <a:r>
              <a:rPr lang="fr-FR" sz="1100" i="1" dirty="0">
                <a:solidFill>
                  <a:srgbClr val="FFFFFF"/>
                </a:solidFill>
                <a:cs typeface="Arial" pitchFamily="34" charset="0"/>
              </a:rPr>
              <a:t>. </a:t>
            </a:r>
            <a:r>
              <a:rPr lang="fr-FR" sz="1100" i="1" dirty="0" err="1">
                <a:solidFill>
                  <a:srgbClr val="FFFFFF"/>
                </a:solidFill>
                <a:cs typeface="Arial" pitchFamily="34" charset="0"/>
              </a:rPr>
              <a:t>Pamart</a:t>
            </a:r>
            <a:endParaRPr lang="fr-FR" sz="1100" i="1" dirty="0">
              <a:cs typeface="Arial" pitchFamily="34" charset="0"/>
            </a:endParaRPr>
          </a:p>
          <a:p>
            <a:endParaRPr lang="fr-FR" sz="1000" dirty="0"/>
          </a:p>
        </p:txBody>
      </p:sp>
      <p:pic>
        <p:nvPicPr>
          <p:cNvPr id="7" name="Picture 2">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531" y="2284841"/>
            <a:ext cx="231332" cy="247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ZoneTexte 9"/>
          <p:cNvSpPr txBox="1"/>
          <p:nvPr/>
        </p:nvSpPr>
        <p:spPr>
          <a:xfrm>
            <a:off x="2239499" y="3216998"/>
            <a:ext cx="302434" cy="3312439"/>
          </a:xfrm>
          <a:prstGeom prst="rect">
            <a:avLst/>
          </a:prstGeom>
          <a:noFill/>
        </p:spPr>
        <p:txBody>
          <a:bodyPr wrap="square" lIns="95244" tIns="47622" rIns="95244" bIns="47622" rtlCol="0">
            <a:spAutoFit/>
          </a:bodyPr>
          <a:lstStyle/>
          <a:p>
            <a:r>
              <a:rPr lang="fr-FR" sz="1100" b="1" dirty="0">
                <a:solidFill>
                  <a:schemeClr val="bg1"/>
                </a:solidFill>
              </a:rPr>
              <a:t>1</a:t>
            </a:r>
          </a:p>
          <a:p>
            <a:endParaRPr lang="fr-FR" sz="1100" b="1" dirty="0">
              <a:solidFill>
                <a:schemeClr val="bg1"/>
              </a:solidFill>
            </a:endParaRPr>
          </a:p>
          <a:p>
            <a:endParaRPr lang="fr-FR" sz="1100" b="1" dirty="0">
              <a:solidFill>
                <a:schemeClr val="bg1"/>
              </a:solidFill>
            </a:endParaRPr>
          </a:p>
          <a:p>
            <a:endParaRPr lang="fr-FR" sz="1100" b="1" dirty="0">
              <a:solidFill>
                <a:schemeClr val="bg1"/>
              </a:solidFill>
            </a:endParaRPr>
          </a:p>
          <a:p>
            <a:r>
              <a:rPr lang="fr-FR" sz="1100" b="1" dirty="0">
                <a:solidFill>
                  <a:schemeClr val="bg1"/>
                </a:solidFill>
              </a:rPr>
              <a:t>2</a:t>
            </a:r>
          </a:p>
          <a:p>
            <a:endParaRPr lang="fr-FR" sz="1100" b="1" dirty="0">
              <a:solidFill>
                <a:schemeClr val="bg1"/>
              </a:solidFill>
            </a:endParaRPr>
          </a:p>
          <a:p>
            <a:endParaRPr lang="fr-FR" sz="1100" b="1" dirty="0">
              <a:solidFill>
                <a:schemeClr val="bg1"/>
              </a:solidFill>
            </a:endParaRPr>
          </a:p>
          <a:p>
            <a:endParaRPr lang="fr-FR" sz="1100" b="1" dirty="0" smtClean="0">
              <a:solidFill>
                <a:schemeClr val="bg1"/>
              </a:solidFill>
            </a:endParaRPr>
          </a:p>
          <a:p>
            <a:endParaRPr lang="fr-FR" sz="1100" b="1" dirty="0">
              <a:solidFill>
                <a:schemeClr val="bg1"/>
              </a:solidFill>
            </a:endParaRPr>
          </a:p>
          <a:p>
            <a:endParaRPr lang="fr-FR" sz="1100" b="1" dirty="0" smtClean="0">
              <a:solidFill>
                <a:schemeClr val="bg1"/>
              </a:solidFill>
            </a:endParaRPr>
          </a:p>
          <a:p>
            <a:r>
              <a:rPr lang="fr-FR" sz="1100" b="1" dirty="0" smtClean="0">
                <a:solidFill>
                  <a:schemeClr val="bg1"/>
                </a:solidFill>
              </a:rPr>
              <a:t>2</a:t>
            </a:r>
          </a:p>
          <a:p>
            <a:r>
              <a:rPr lang="fr-FR" sz="1100" b="1" dirty="0">
                <a:solidFill>
                  <a:schemeClr val="bg1"/>
                </a:solidFill>
              </a:rPr>
              <a:t>2</a:t>
            </a:r>
          </a:p>
          <a:p>
            <a:endParaRPr lang="fr-FR" sz="1100" b="1" dirty="0">
              <a:solidFill>
                <a:schemeClr val="bg1"/>
              </a:solidFill>
            </a:endParaRPr>
          </a:p>
          <a:p>
            <a:endParaRPr lang="fr-FR" sz="1100" b="1" dirty="0">
              <a:solidFill>
                <a:schemeClr val="bg1"/>
              </a:solidFill>
            </a:endParaRPr>
          </a:p>
          <a:p>
            <a:r>
              <a:rPr lang="fr-FR" sz="1100" b="1" dirty="0" smtClean="0">
                <a:solidFill>
                  <a:schemeClr val="bg1"/>
                </a:solidFill>
              </a:rPr>
              <a:t>3</a:t>
            </a:r>
          </a:p>
          <a:p>
            <a:endParaRPr lang="fr-FR" sz="1100" b="1" dirty="0">
              <a:solidFill>
                <a:schemeClr val="bg1"/>
              </a:solidFill>
            </a:endParaRPr>
          </a:p>
          <a:p>
            <a:endParaRPr lang="fr-FR" sz="1100" b="1" dirty="0">
              <a:solidFill>
                <a:schemeClr val="bg1"/>
              </a:solidFill>
            </a:endParaRPr>
          </a:p>
          <a:p>
            <a:r>
              <a:rPr lang="fr-FR" sz="1100" b="1" dirty="0" smtClean="0">
                <a:solidFill>
                  <a:schemeClr val="bg1"/>
                </a:solidFill>
              </a:rPr>
              <a:t>4</a:t>
            </a:r>
            <a:endParaRPr lang="fr-FR" sz="1100" b="1" dirty="0">
              <a:solidFill>
                <a:schemeClr val="bg1"/>
              </a:solidFill>
            </a:endParaRPr>
          </a:p>
          <a:p>
            <a:endParaRPr lang="fr-FR" sz="1100" b="1" dirty="0">
              <a:solidFill>
                <a:schemeClr val="bg1"/>
              </a:solidFill>
            </a:endParaRPr>
          </a:p>
        </p:txBody>
      </p:sp>
      <p:sp>
        <p:nvSpPr>
          <p:cNvPr id="8" name="Rectangle 7"/>
          <p:cNvSpPr/>
          <p:nvPr/>
        </p:nvSpPr>
        <p:spPr>
          <a:xfrm>
            <a:off x="2520330" y="120742"/>
            <a:ext cx="5065763" cy="1358058"/>
          </a:xfrm>
          <a:prstGeom prst="rect">
            <a:avLst/>
          </a:prstGeom>
        </p:spPr>
        <p:txBody>
          <a:bodyPr wrap="square" lIns="95244" tIns="47622" rIns="95244" bIns="47622">
            <a:spAutoFit/>
          </a:bodyPr>
          <a:lstStyle/>
          <a:p>
            <a:r>
              <a:rPr lang="fr-FR" sz="2900" dirty="0"/>
              <a:t>Brèves en </a:t>
            </a:r>
            <a:endParaRPr lang="fr-FR" sz="2900" b="1" dirty="0"/>
          </a:p>
          <a:p>
            <a:r>
              <a:rPr lang="fr-FR" sz="4200" b="1" dirty="0"/>
              <a:t>Pharmacovigilance</a:t>
            </a:r>
          </a:p>
          <a:p>
            <a:r>
              <a:rPr lang="fr-FR" sz="1100" dirty="0"/>
              <a:t>Numéro </a:t>
            </a:r>
            <a:r>
              <a:rPr lang="fr-FR" sz="1100" dirty="0" smtClean="0"/>
              <a:t>57, </a:t>
            </a:r>
            <a:r>
              <a:rPr lang="fr-FR" sz="1100" dirty="0" smtClean="0"/>
              <a:t>Août – </a:t>
            </a:r>
            <a:r>
              <a:rPr lang="fr-FR" sz="1100" dirty="0"/>
              <a:t>Octobre </a:t>
            </a:r>
            <a:r>
              <a:rPr lang="fr-FR" sz="1100" dirty="0" smtClean="0"/>
              <a:t>2017</a:t>
            </a:r>
          </a:p>
        </p:txBody>
      </p:sp>
      <p:sp>
        <p:nvSpPr>
          <p:cNvPr id="9" name="ZoneTexte 8"/>
          <p:cNvSpPr txBox="1"/>
          <p:nvPr/>
        </p:nvSpPr>
        <p:spPr>
          <a:xfrm>
            <a:off x="2520330" y="1531489"/>
            <a:ext cx="4536504" cy="286943"/>
          </a:xfrm>
          <a:prstGeom prst="rect">
            <a:avLst/>
          </a:prstGeom>
          <a:noFill/>
        </p:spPr>
        <p:txBody>
          <a:bodyPr wrap="square" lIns="95244" tIns="47622" rIns="95244" bIns="47622" rtlCol="0">
            <a:spAutoFit/>
          </a:bodyPr>
          <a:lstStyle/>
          <a:p>
            <a:r>
              <a:rPr lang="fr-FR" sz="1200" b="1" dirty="0"/>
              <a:t>EDITORIAL : Pictogramme grossesse</a:t>
            </a:r>
            <a:endParaRPr lang="fr-FR" sz="1100" dirty="0"/>
          </a:p>
        </p:txBody>
      </p:sp>
      <p:sp>
        <p:nvSpPr>
          <p:cNvPr id="14" name="ZoneTexte 13"/>
          <p:cNvSpPr txBox="1"/>
          <p:nvPr/>
        </p:nvSpPr>
        <p:spPr>
          <a:xfrm>
            <a:off x="-15558" y="9967910"/>
            <a:ext cx="3326770" cy="286943"/>
          </a:xfrm>
          <a:prstGeom prst="rect">
            <a:avLst/>
          </a:prstGeom>
          <a:noFill/>
        </p:spPr>
        <p:txBody>
          <a:bodyPr wrap="square" lIns="95244" tIns="47622" rIns="95244" bIns="47622" rtlCol="0">
            <a:spAutoFit/>
          </a:bodyPr>
          <a:lstStyle/>
          <a:p>
            <a:r>
              <a:rPr lang="fr-FR" sz="1200" dirty="0">
                <a:solidFill>
                  <a:schemeClr val="bg1">
                    <a:lumMod val="50000"/>
                  </a:schemeClr>
                </a:solidFill>
              </a:rPr>
              <a:t>Brèves en Pharmacovigilance numéro </a:t>
            </a:r>
            <a:r>
              <a:rPr lang="fr-FR" sz="1200" dirty="0" smtClean="0">
                <a:solidFill>
                  <a:schemeClr val="bg1">
                    <a:lumMod val="50000"/>
                  </a:schemeClr>
                </a:solidFill>
              </a:rPr>
              <a:t>57</a:t>
            </a:r>
            <a:endParaRPr lang="fr-FR" sz="1200" dirty="0">
              <a:solidFill>
                <a:schemeClr val="bg1">
                  <a:lumMod val="50000"/>
                </a:schemeClr>
              </a:solidFill>
            </a:endParaRPr>
          </a:p>
        </p:txBody>
      </p:sp>
      <p:sp>
        <p:nvSpPr>
          <p:cNvPr id="15" name="ZoneTexte 14"/>
          <p:cNvSpPr txBox="1"/>
          <p:nvPr/>
        </p:nvSpPr>
        <p:spPr>
          <a:xfrm>
            <a:off x="6624786" y="9967910"/>
            <a:ext cx="576114" cy="280840"/>
          </a:xfrm>
          <a:prstGeom prst="rect">
            <a:avLst/>
          </a:prstGeom>
          <a:noFill/>
        </p:spPr>
        <p:txBody>
          <a:bodyPr wrap="square" lIns="95244" tIns="47622" rIns="95244" bIns="47622" rtlCol="0">
            <a:spAutoFit/>
          </a:bodyPr>
          <a:lstStyle/>
          <a:p>
            <a:pPr algn="ctr"/>
            <a:r>
              <a:rPr lang="fr-FR" sz="1200" dirty="0">
                <a:solidFill>
                  <a:schemeClr val="bg1">
                    <a:lumMod val="50000"/>
                  </a:schemeClr>
                </a:solidFill>
              </a:rPr>
              <a:t>1</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723" y="9115501"/>
            <a:ext cx="1287484" cy="789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2693149" y="1997898"/>
            <a:ext cx="4385287" cy="388562"/>
          </a:xfrm>
          <a:prstGeom prst="rect">
            <a:avLst/>
          </a:prstGeom>
          <a:noFill/>
        </p:spPr>
        <p:txBody>
          <a:bodyPr wrap="square" lIns="95244" tIns="47622" rIns="95244" bIns="47622" rtlCol="0">
            <a:spAutoFit/>
          </a:bodyPr>
          <a:lstStyle/>
          <a:p>
            <a:endParaRPr lang="fr-FR" dirty="0"/>
          </a:p>
        </p:txBody>
      </p:sp>
      <p:sp>
        <p:nvSpPr>
          <p:cNvPr id="22" name="ZoneTexte 21"/>
          <p:cNvSpPr txBox="1"/>
          <p:nvPr/>
        </p:nvSpPr>
        <p:spPr>
          <a:xfrm>
            <a:off x="2617541" y="1997898"/>
            <a:ext cx="4460896" cy="286943"/>
          </a:xfrm>
          <a:prstGeom prst="rect">
            <a:avLst/>
          </a:prstGeom>
          <a:noFill/>
        </p:spPr>
        <p:txBody>
          <a:bodyPr wrap="square" lIns="95244" tIns="47622" rIns="95244" bIns="47622" rtlCol="0">
            <a:spAutoFit/>
          </a:bodyPr>
          <a:lstStyle/>
          <a:p>
            <a:endParaRPr lang="fr-FR" sz="1200" dirty="0"/>
          </a:p>
        </p:txBody>
      </p:sp>
      <p:sp>
        <p:nvSpPr>
          <p:cNvPr id="23" name="ZoneTexte 22"/>
          <p:cNvSpPr txBox="1"/>
          <p:nvPr/>
        </p:nvSpPr>
        <p:spPr>
          <a:xfrm>
            <a:off x="2534889" y="1820970"/>
            <a:ext cx="4543548" cy="6359427"/>
          </a:xfrm>
          <a:prstGeom prst="rect">
            <a:avLst/>
          </a:prstGeom>
          <a:noFill/>
        </p:spPr>
        <p:txBody>
          <a:bodyPr wrap="square" lIns="95244" tIns="47622" rIns="95244" bIns="47622" rtlCol="0">
            <a:spAutoFit/>
          </a:bodyPr>
          <a:lstStyle/>
          <a:p>
            <a:pPr algn="just"/>
            <a:r>
              <a:rPr lang="fr-FR" sz="1100" dirty="0"/>
              <a:t>Depuis le 17 octobre 2017, les boites de médicaments doivent comporter, lorsque la molécule présente des risques pour les femmes pendant la grossesse, un pictogramme qui doit permettre une meilleure visibilité de l’information relative à des risques tératogènes et </a:t>
            </a:r>
            <a:r>
              <a:rPr lang="fr-FR" sz="1100" dirty="0" err="1"/>
              <a:t>fœtotoxiques</a:t>
            </a:r>
            <a:r>
              <a:rPr lang="fr-FR" sz="1100" dirty="0"/>
              <a:t> et rappeler que devant toute prescription médicamenteuse chez une femme en âge de procréer ou enceinte, la question de la compatibilité du traitement doit être posée. </a:t>
            </a:r>
          </a:p>
          <a:p>
            <a:pPr algn="just"/>
            <a:r>
              <a:rPr lang="fr-FR" sz="1100" dirty="0"/>
              <a:t>Il s’agit très certainement d’une amélioration de l’information, rendue plus visible. Pourtant, quelques points méritent une attention particulière : </a:t>
            </a:r>
          </a:p>
          <a:p>
            <a:pPr algn="just"/>
            <a:r>
              <a:rPr lang="fr-FR" sz="1100" dirty="0"/>
              <a:t>- La décision d’apposer ou non un pictogramme incombe au laboratoire titulaire de l’AMM du médicament (décret </a:t>
            </a:r>
            <a:r>
              <a:rPr lang="fr-FR" sz="1100" dirty="0" smtClean="0"/>
              <a:t>du 14 </a:t>
            </a:r>
            <a:r>
              <a:rPr lang="fr-FR" sz="1100" dirty="0"/>
              <a:t>avril 2017). Cette décision est prise sur la base d’éléments qui orientent dans le sens d’un risque tératogène ou </a:t>
            </a:r>
            <a:r>
              <a:rPr lang="fr-FR" sz="1100" dirty="0" err="1"/>
              <a:t>fœtotoxique</a:t>
            </a:r>
            <a:r>
              <a:rPr lang="fr-FR" sz="1100" dirty="0"/>
              <a:t> du médicament, que ce risque soit potentiel ou avéré, à partir de données cliniques et/ou de données obtenues chez l’animal, mais également à partir du principe de précaution en l’absence de données. </a:t>
            </a:r>
            <a:r>
              <a:rPr lang="fr-FR" sz="1100" dirty="0" smtClean="0"/>
              <a:t>Dans </a:t>
            </a:r>
            <a:r>
              <a:rPr lang="fr-FR" sz="1100" dirty="0"/>
              <a:t>ces conditions, l’</a:t>
            </a:r>
            <a:r>
              <a:rPr lang="fr-FR" sz="1100" dirty="0" err="1"/>
              <a:t>informativité</a:t>
            </a:r>
            <a:r>
              <a:rPr lang="fr-FR" sz="1100" dirty="0"/>
              <a:t> (« danger » ou « interdit ») des pictogrammes ne sera parfois pas en relation avec la réalité du risque et que certains médicaments </a:t>
            </a:r>
            <a:r>
              <a:rPr lang="fr-FR" sz="1100" dirty="0" smtClean="0"/>
              <a:t>pourront </a:t>
            </a:r>
            <a:r>
              <a:rPr lang="fr-FR" sz="1100" dirty="0"/>
              <a:t>être prescrits, après évaluation du </a:t>
            </a:r>
            <a:r>
              <a:rPr lang="fr-FR" sz="1100" dirty="0" smtClean="0"/>
              <a:t>bénéfice/risque </a:t>
            </a:r>
            <a:r>
              <a:rPr lang="fr-FR" sz="1100" dirty="0"/>
              <a:t>pour la patiente, malgré l’apposition du pictogramme. </a:t>
            </a:r>
          </a:p>
          <a:p>
            <a:pPr algn="just"/>
            <a:r>
              <a:rPr lang="fr-FR" sz="1100" dirty="0" smtClean="0"/>
              <a:t>- Le </a:t>
            </a:r>
            <a:r>
              <a:rPr lang="fr-FR" sz="1100" dirty="0"/>
              <a:t>pictogramme apposé peut donner une information incomplète. Si on prend l’exemple des anti-inflammatoires non-stéroïdiens, leur utilisation est contre-indiquée seulement à partir de la </a:t>
            </a:r>
            <a:r>
              <a:rPr lang="fr-FR" sz="1100" dirty="0" smtClean="0"/>
              <a:t>24</a:t>
            </a:r>
            <a:r>
              <a:rPr lang="fr-FR" sz="1100" baseline="30000" dirty="0" smtClean="0"/>
              <a:t>ème</a:t>
            </a:r>
            <a:r>
              <a:rPr lang="fr-FR" sz="1100" dirty="0" smtClean="0"/>
              <a:t> semaine </a:t>
            </a:r>
            <a:r>
              <a:rPr lang="fr-FR" sz="1100" dirty="0"/>
              <a:t>d’aménorrhée, soit au milieu du 2ème trimestre et pendant le 3ème trimestre en raison d’une </a:t>
            </a:r>
            <a:r>
              <a:rPr lang="fr-FR" sz="1100" dirty="0" err="1"/>
              <a:t>fœtotoxicité</a:t>
            </a:r>
            <a:r>
              <a:rPr lang="fr-FR" sz="1100" dirty="0"/>
              <a:t> grave (cf. brèves 56). On imagine que le pictogramme apposé mentionnera l’interdiction de l’utilisation pendant toute la grossesse, ce qui peut inquiéter à tort certaines patientes </a:t>
            </a:r>
            <a:r>
              <a:rPr lang="fr-FR" sz="1100" dirty="0" smtClean="0"/>
              <a:t>exposées au </a:t>
            </a:r>
            <a:r>
              <a:rPr lang="fr-FR" sz="1100" dirty="0"/>
              <a:t>cours du 1er trimestre. </a:t>
            </a:r>
            <a:endParaRPr lang="fr-FR" sz="1100" dirty="0" smtClean="0"/>
          </a:p>
          <a:p>
            <a:pPr algn="just"/>
            <a:r>
              <a:rPr lang="fr-FR" sz="1100" dirty="0" smtClean="0"/>
              <a:t>- Enfin</a:t>
            </a:r>
            <a:r>
              <a:rPr lang="fr-FR" sz="1100" dirty="0"/>
              <a:t>, la présence de ces pictogrammes va </a:t>
            </a:r>
            <a:r>
              <a:rPr lang="fr-FR" sz="1100" dirty="0" smtClean="0"/>
              <a:t>être </a:t>
            </a:r>
            <a:r>
              <a:rPr lang="fr-FR" sz="1100" dirty="0"/>
              <a:t>conséquente (à peu près 60 à 70 % des spécialités médicamenteuses sont concernées), ce qui va amener à de nombreuses interrogations de la part des professionnels de santé et des patientes (dois-je arrêter le traitement, puis-je le continuer, sous quelles conditions.. ?). Dans les documents mis à disposition par le ministère, aucun ne fait état des structures spécialisées qui peuvent aider à répondre à ces questions, </a:t>
            </a:r>
            <a:r>
              <a:rPr lang="fr-FR" sz="1100" dirty="0" smtClean="0"/>
              <a:t>en particulier, </a:t>
            </a:r>
            <a:r>
              <a:rPr lang="fr-FR" sz="1100" dirty="0"/>
              <a:t>vos Centres Régionaux de Pharmacovigilance (CRPV</a:t>
            </a:r>
            <a:r>
              <a:rPr lang="fr-FR" sz="1100" dirty="0" smtClean="0"/>
              <a:t>). </a:t>
            </a:r>
          </a:p>
          <a:p>
            <a:pPr algn="just"/>
            <a:r>
              <a:rPr lang="fr-FR" sz="1100" dirty="0" smtClean="0"/>
              <a:t>N’hésitez </a:t>
            </a:r>
            <a:r>
              <a:rPr lang="fr-FR" sz="1100" dirty="0"/>
              <a:t>surtout pas à nous contacter, afin qu’ensemble, nous puissions accompagner au mieux nos patientes. </a:t>
            </a:r>
          </a:p>
        </p:txBody>
      </p:sp>
      <p:pic>
        <p:nvPicPr>
          <p:cNvPr id="1039"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71168" y="8334348"/>
            <a:ext cx="1781610" cy="1198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29688" y="8255719"/>
            <a:ext cx="4904562" cy="1351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0348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600450" y="281120"/>
            <a:ext cx="3484836" cy="3913576"/>
          </a:xfrm>
          <a:prstGeom prst="rect">
            <a:avLst/>
          </a:prstGeom>
          <a:solidFill>
            <a:schemeClr val="bg2">
              <a:lumMod val="60000"/>
              <a:lumOff val="40000"/>
              <a:alpha val="72000"/>
            </a:schemeClr>
          </a:solidFill>
          <a:ln>
            <a:noFill/>
          </a:ln>
        </p:spPr>
        <p:txBody>
          <a:bodyPr wrap="square" lIns="95244" tIns="47622" rIns="95244" bIns="47622" rtlCol="0">
            <a:spAutoFit/>
          </a:bodyPr>
          <a:lstStyle/>
          <a:p>
            <a:pPr algn="just"/>
            <a:r>
              <a:rPr lang="fr-FR" sz="1100" b="1" dirty="0"/>
              <a:t>A </a:t>
            </a:r>
            <a:r>
              <a:rPr lang="fr-FR" sz="1100" b="1" dirty="0" smtClean="0"/>
              <a:t>suivre…</a:t>
            </a:r>
            <a:endParaRPr lang="fr-FR" sz="1100" dirty="0"/>
          </a:p>
          <a:p>
            <a:pPr algn="just"/>
            <a:r>
              <a:rPr lang="fr-FR" sz="1100" b="1" dirty="0"/>
              <a:t>Risque d’erreur lié à la nouvelle seringue doseuse (pipette) d’</a:t>
            </a:r>
            <a:r>
              <a:rPr lang="fr-FR" sz="1100" b="1" dirty="0" err="1"/>
              <a:t>Haldol</a:t>
            </a:r>
            <a:r>
              <a:rPr lang="fr-FR" sz="1100" b="1" dirty="0"/>
              <a:t>® </a:t>
            </a:r>
          </a:p>
          <a:p>
            <a:pPr algn="just"/>
            <a:endParaRPr lang="fr-FR" sz="800" dirty="0"/>
          </a:p>
          <a:p>
            <a:pPr algn="just"/>
            <a:r>
              <a:rPr lang="fr-FR" sz="1100" dirty="0"/>
              <a:t>Depuis le 1</a:t>
            </a:r>
            <a:r>
              <a:rPr lang="fr-FR" sz="1100" baseline="30000" dirty="0"/>
              <a:t>er</a:t>
            </a:r>
            <a:r>
              <a:rPr lang="fr-FR" sz="1100" dirty="0"/>
              <a:t> juin 2017, </a:t>
            </a:r>
            <a:r>
              <a:rPr lang="fr-FR" sz="1100" dirty="0" smtClean="0"/>
              <a:t>le dispositif d’administration de l’</a:t>
            </a:r>
            <a:r>
              <a:rPr lang="fr-FR" sz="1100" dirty="0" err="1" smtClean="0"/>
              <a:t>Haldol</a:t>
            </a:r>
            <a:r>
              <a:rPr lang="fr-FR" sz="1100" dirty="0" smtClean="0"/>
              <a:t>® (</a:t>
            </a:r>
            <a:r>
              <a:rPr lang="fr-FR" sz="1100" dirty="0"/>
              <a:t>halopéridol) solution buvable à 2mg/</a:t>
            </a:r>
            <a:r>
              <a:rPr lang="fr-FR" sz="1100" dirty="0" err="1"/>
              <a:t>mL</a:t>
            </a:r>
            <a:r>
              <a:rPr lang="fr-FR" sz="1100" dirty="0"/>
              <a:t> en compte-gouttes (réservée à l’hôpital) a été </a:t>
            </a:r>
            <a:r>
              <a:rPr lang="fr-FR" sz="1100" dirty="0" smtClean="0"/>
              <a:t>remplacé </a:t>
            </a:r>
            <a:r>
              <a:rPr lang="fr-FR" sz="1100" dirty="0"/>
              <a:t>par </a:t>
            </a:r>
            <a:r>
              <a:rPr lang="fr-FR" sz="1100" dirty="0" smtClean="0"/>
              <a:t>une </a:t>
            </a:r>
            <a:r>
              <a:rPr lang="fr-FR" sz="1100" b="1" dirty="0" smtClean="0"/>
              <a:t>seringue </a:t>
            </a:r>
            <a:r>
              <a:rPr lang="fr-FR" sz="1100" b="1" dirty="0"/>
              <a:t>doseuse (pipette) graduée en milligrammes</a:t>
            </a:r>
            <a:r>
              <a:rPr lang="fr-FR" sz="1100" dirty="0"/>
              <a:t>. Malgré plusieurs communications auprès des professionnels de santé les plus </a:t>
            </a:r>
            <a:r>
              <a:rPr lang="fr-FR" sz="1100" dirty="0" smtClean="0"/>
              <a:t>concernés (1), </a:t>
            </a:r>
            <a:r>
              <a:rPr lang="fr-FR" sz="1100" dirty="0"/>
              <a:t>des erreurs ont été rapportées dans la région (prescriptions en gouttes au lieu de milligrammes à l’origine d’un surdosage (dose multipliée par 10)). </a:t>
            </a:r>
          </a:p>
          <a:p>
            <a:pPr algn="just"/>
            <a:r>
              <a:rPr lang="fr-FR" sz="1100" dirty="0"/>
              <a:t>Afin d’éviter toute erreur, les prescriptions hospitalières doivent être réalisées</a:t>
            </a:r>
            <a:r>
              <a:rPr lang="fr-FR" sz="1100" b="1" dirty="0"/>
              <a:t> </a:t>
            </a:r>
            <a:r>
              <a:rPr lang="fr-FR" sz="1100" dirty="0"/>
              <a:t>en</a:t>
            </a:r>
            <a:r>
              <a:rPr lang="fr-FR" sz="1100" b="1" dirty="0"/>
              <a:t> milligrammes (mg)</a:t>
            </a:r>
            <a:r>
              <a:rPr lang="fr-FR" sz="1100" dirty="0"/>
              <a:t>. Par ailleurs,  il est important de retenir que </a:t>
            </a:r>
            <a:r>
              <a:rPr lang="fr-FR" sz="1100" b="1" dirty="0"/>
              <a:t>10 gouttes</a:t>
            </a:r>
            <a:r>
              <a:rPr lang="fr-FR" sz="1100" dirty="0"/>
              <a:t> de solution buvable contiennent </a:t>
            </a:r>
            <a:r>
              <a:rPr lang="fr-FR" sz="1100" b="1" dirty="0"/>
              <a:t>1 milligramme</a:t>
            </a:r>
            <a:r>
              <a:rPr lang="fr-FR" sz="1100" dirty="0"/>
              <a:t> d’halopéridol.</a:t>
            </a:r>
          </a:p>
          <a:p>
            <a:pPr algn="just"/>
            <a:r>
              <a:rPr lang="fr-FR" sz="1100" dirty="0"/>
              <a:t>Si vous observez ces erreurs, </a:t>
            </a:r>
            <a:r>
              <a:rPr lang="fr-FR" sz="1100" dirty="0" smtClean="0"/>
              <a:t>rapportez-les  </a:t>
            </a:r>
            <a:r>
              <a:rPr lang="fr-FR" sz="1100" dirty="0"/>
              <a:t>nous !</a:t>
            </a:r>
          </a:p>
          <a:p>
            <a:pPr algn="just"/>
            <a:r>
              <a:rPr lang="fr-FR" sz="1100" dirty="0"/>
              <a:t> </a:t>
            </a:r>
          </a:p>
          <a:p>
            <a:pPr algn="just"/>
            <a:r>
              <a:rPr lang="fr-FR" sz="800" dirty="0" smtClean="0"/>
              <a:t>(1) http</a:t>
            </a:r>
            <a:r>
              <a:rPr lang="fr-FR" sz="800" dirty="0"/>
              <a:t>://ansm.sante.fr/S-informer/Informations-de-securite-Lettres-aux-professionnels-de-sante/HALDOL-2-mg-mL-solution-buvable-haloperidol-Mise-a-disposition-d-une-nouvelle-seringue-doseuse-graduee-en-mg-flacon-de-100-mL-attention-aux-risques-d-erreurs-medicamenteuses-Lettre-aux-professionnels-de-sante </a:t>
            </a:r>
          </a:p>
        </p:txBody>
      </p:sp>
      <p:sp>
        <p:nvSpPr>
          <p:cNvPr id="9" name="ZoneTexte 8"/>
          <p:cNvSpPr txBox="1"/>
          <p:nvPr/>
        </p:nvSpPr>
        <p:spPr>
          <a:xfrm>
            <a:off x="-15558" y="9967910"/>
            <a:ext cx="3326770" cy="286943"/>
          </a:xfrm>
          <a:prstGeom prst="rect">
            <a:avLst/>
          </a:prstGeom>
          <a:noFill/>
        </p:spPr>
        <p:txBody>
          <a:bodyPr wrap="square" lIns="95244" tIns="47622" rIns="95244" bIns="47622" rtlCol="0">
            <a:spAutoFit/>
          </a:bodyPr>
          <a:lstStyle/>
          <a:p>
            <a:r>
              <a:rPr lang="fr-FR" sz="1200" dirty="0">
                <a:solidFill>
                  <a:schemeClr val="bg1">
                    <a:lumMod val="50000"/>
                  </a:schemeClr>
                </a:solidFill>
              </a:rPr>
              <a:t>Brèves en Pharmacovigilance numéro </a:t>
            </a:r>
            <a:r>
              <a:rPr lang="fr-FR" sz="1200" dirty="0" smtClean="0">
                <a:solidFill>
                  <a:schemeClr val="bg1">
                    <a:lumMod val="50000"/>
                  </a:schemeClr>
                </a:solidFill>
              </a:rPr>
              <a:t>57</a:t>
            </a:r>
            <a:endParaRPr lang="fr-FR" sz="1200" dirty="0">
              <a:solidFill>
                <a:schemeClr val="bg1">
                  <a:lumMod val="50000"/>
                </a:schemeClr>
              </a:solidFill>
            </a:endParaRPr>
          </a:p>
        </p:txBody>
      </p:sp>
      <p:sp>
        <p:nvSpPr>
          <p:cNvPr id="11" name="ZoneTexte 10"/>
          <p:cNvSpPr txBox="1"/>
          <p:nvPr/>
        </p:nvSpPr>
        <p:spPr>
          <a:xfrm>
            <a:off x="6624786" y="9967910"/>
            <a:ext cx="576114" cy="280840"/>
          </a:xfrm>
          <a:prstGeom prst="rect">
            <a:avLst/>
          </a:prstGeom>
          <a:noFill/>
        </p:spPr>
        <p:txBody>
          <a:bodyPr wrap="square" lIns="95244" tIns="47622" rIns="95244" bIns="47622" rtlCol="0">
            <a:spAutoFit/>
          </a:bodyPr>
          <a:lstStyle/>
          <a:p>
            <a:pPr algn="ctr"/>
            <a:r>
              <a:rPr lang="fr-FR" sz="1200" dirty="0">
                <a:solidFill>
                  <a:schemeClr val="bg1">
                    <a:lumMod val="50000"/>
                  </a:schemeClr>
                </a:solidFill>
              </a:rPr>
              <a:t>2</a:t>
            </a:r>
          </a:p>
        </p:txBody>
      </p:sp>
      <p:sp>
        <p:nvSpPr>
          <p:cNvPr id="12" name="ZoneTexte 11"/>
          <p:cNvSpPr txBox="1"/>
          <p:nvPr/>
        </p:nvSpPr>
        <p:spPr>
          <a:xfrm>
            <a:off x="84020" y="273149"/>
            <a:ext cx="3440822" cy="3927992"/>
          </a:xfrm>
          <a:prstGeom prst="rect">
            <a:avLst/>
          </a:prstGeom>
          <a:solidFill>
            <a:srgbClr val="F6D178">
              <a:alpha val="71765"/>
            </a:srgbClr>
          </a:solidFill>
          <a:ln>
            <a:noFill/>
          </a:ln>
        </p:spPr>
        <p:txBody>
          <a:bodyPr wrap="square" lIns="95244" tIns="47622" rIns="95244" bIns="47622" rtlCol="0">
            <a:spAutoFit/>
          </a:bodyPr>
          <a:lstStyle/>
          <a:p>
            <a:pPr algn="just"/>
            <a:r>
              <a:rPr lang="fr-FR" sz="1100" b="1" dirty="0"/>
              <a:t>A </a:t>
            </a:r>
            <a:r>
              <a:rPr lang="fr-FR" sz="1100" b="1" dirty="0" smtClean="0"/>
              <a:t>suivre…</a:t>
            </a:r>
            <a:endParaRPr lang="fr-FR" sz="1100" b="1" dirty="0"/>
          </a:p>
          <a:p>
            <a:pPr algn="just"/>
            <a:r>
              <a:rPr lang="fr-FR" sz="1100" b="1" dirty="0" smtClean="0"/>
              <a:t>Rappel </a:t>
            </a:r>
            <a:r>
              <a:rPr lang="fr-FR" sz="1100" b="1" dirty="0"/>
              <a:t>sur l’hépatotoxicité de la </a:t>
            </a:r>
            <a:r>
              <a:rPr lang="fr-FR" sz="1100" b="1" dirty="0" smtClean="0"/>
              <a:t>kétamine</a:t>
            </a:r>
            <a:endParaRPr lang="fr-FR" sz="1100" b="1" dirty="0"/>
          </a:p>
          <a:p>
            <a:pPr algn="just"/>
            <a:endParaRPr lang="fr-FR" sz="800" dirty="0"/>
          </a:p>
          <a:p>
            <a:pPr algn="just"/>
            <a:r>
              <a:rPr lang="fr-FR" sz="1100" dirty="0"/>
              <a:t>L’Agence Nationale de Sécurité du Médicament (ANSM) a </a:t>
            </a:r>
            <a:r>
              <a:rPr lang="fr-FR" sz="1100" dirty="0" smtClean="0"/>
              <a:t>transmis </a:t>
            </a:r>
            <a:r>
              <a:rPr lang="fr-FR" sz="1100" dirty="0"/>
              <a:t>en juillet 2017 une lettre aux professionnels de santé afin de rappeler le risque d’</a:t>
            </a:r>
            <a:r>
              <a:rPr lang="fr-FR" sz="1100" dirty="0" err="1"/>
              <a:t>hépatotoxicité</a:t>
            </a:r>
            <a:r>
              <a:rPr lang="fr-FR" sz="1100" dirty="0"/>
              <a:t> de la kétamine </a:t>
            </a:r>
            <a:r>
              <a:rPr lang="fr-FR" sz="1100" dirty="0" smtClean="0"/>
              <a:t>(1) : </a:t>
            </a:r>
            <a:r>
              <a:rPr lang="fr-FR" sz="1100" dirty="0"/>
              <a:t>en effet, dix cas d’atteintes hépatiques graves ont été rapportés depuis 2014 (dont quatre ayant conduit à une transplantation hépatique). </a:t>
            </a:r>
            <a:r>
              <a:rPr lang="fr-FR" sz="1100" dirty="0" smtClean="0"/>
              <a:t>Ces </a:t>
            </a:r>
            <a:r>
              <a:rPr lang="fr-FR" sz="1100" dirty="0"/>
              <a:t>atteintes, de nature </a:t>
            </a:r>
            <a:r>
              <a:rPr lang="fr-FR" sz="1100" dirty="0" err="1"/>
              <a:t>cholestatique</a:t>
            </a:r>
            <a:r>
              <a:rPr lang="fr-FR" sz="1100" dirty="0"/>
              <a:t> de type </a:t>
            </a:r>
            <a:r>
              <a:rPr lang="fr-FR" sz="1100" dirty="0" err="1"/>
              <a:t>cholangite</a:t>
            </a:r>
            <a:r>
              <a:rPr lang="fr-FR" sz="1100" dirty="0"/>
              <a:t>, sont susceptibles d’être liées à une administration de kétamine répétée et/ou prolongée (entre 1 et 5 mois de traitement continu) et à des posologies élevées (prise en charge des douleurs rebelles (&gt;100mg/j en continu sur plusieurs jours) et réalisation de soins douloureux chez des grands </a:t>
            </a:r>
            <a:r>
              <a:rPr lang="fr-FR" sz="1100" dirty="0" smtClean="0"/>
              <a:t>brûlés </a:t>
            </a:r>
            <a:r>
              <a:rPr lang="fr-FR" sz="1100" dirty="0"/>
              <a:t>(200 à 400 mg/h en 3 à 6 h)).</a:t>
            </a:r>
          </a:p>
          <a:p>
            <a:pPr algn="just"/>
            <a:r>
              <a:rPr lang="fr-FR" sz="1100" dirty="0"/>
              <a:t>Il est donc recommandé lors de la prescription de kétamine de respecter les posologies préconisées et de surveiller le bilan hépatique de façon rapprochée.</a:t>
            </a:r>
          </a:p>
          <a:p>
            <a:pPr algn="just"/>
            <a:endParaRPr lang="fr-FR" sz="1100" dirty="0"/>
          </a:p>
          <a:p>
            <a:pPr algn="just"/>
            <a:r>
              <a:rPr lang="fr-FR" sz="800" dirty="0" smtClean="0"/>
              <a:t>(1) </a:t>
            </a:r>
            <a:r>
              <a:rPr lang="fr-FR" sz="800" dirty="0"/>
              <a:t>http://</a:t>
            </a:r>
            <a:r>
              <a:rPr lang="fr-FR" sz="800" dirty="0" smtClean="0"/>
              <a:t>ansm.sante.fr/S-informer/Informations-de-securite-Lettres-aux-professionnels-de-sante/Gels-de-ketoprofene-Ketum-R-et-ses-generiques-Rappel-du-risque-et-des-mesures-visant-a-reduire-le-risque-de-photosensibilite-Lettre-aux-professionnels-de-sante2 </a:t>
            </a:r>
            <a:endParaRPr lang="fr-FR" sz="800" dirty="0"/>
          </a:p>
        </p:txBody>
      </p:sp>
      <p:sp>
        <p:nvSpPr>
          <p:cNvPr id="17" name="Rectangle 8"/>
          <p:cNvSpPr>
            <a:spLocks noChangeArrowheads="1"/>
          </p:cNvSpPr>
          <p:nvPr/>
        </p:nvSpPr>
        <p:spPr bwMode="auto">
          <a:xfrm>
            <a:off x="84020" y="4245290"/>
            <a:ext cx="7001267" cy="448968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44" tIns="47622" rIns="95244" bIns="47622" numCol="1" anchor="ctr" anchorCtr="0" compatLnSpc="1">
            <a:prstTxWarp prst="textNoShape">
              <a:avLst/>
            </a:prstTxWarp>
            <a:spAutoFit/>
          </a:bodyPr>
          <a:lstStyle/>
          <a:p>
            <a:pPr algn="just"/>
            <a:r>
              <a:rPr lang="fr-FR" sz="1100" b="1" dirty="0"/>
              <a:t>Vos observations </a:t>
            </a:r>
            <a:r>
              <a:rPr lang="fr-FR" sz="1100" dirty="0"/>
              <a:t>: </a:t>
            </a:r>
            <a:r>
              <a:rPr lang="fr-FR" sz="1100" dirty="0" err="1"/>
              <a:t>kétoprofène</a:t>
            </a:r>
            <a:r>
              <a:rPr lang="fr-FR" sz="1100" dirty="0"/>
              <a:t> en gel, photosensibilisation et… hospitalisation !!</a:t>
            </a:r>
          </a:p>
          <a:p>
            <a:pPr algn="just"/>
            <a:r>
              <a:rPr lang="fr-FR" sz="1100" dirty="0"/>
              <a:t> </a:t>
            </a:r>
          </a:p>
          <a:p>
            <a:pPr algn="just"/>
            <a:r>
              <a:rPr lang="fr-FR" sz="1100" i="1" dirty="0"/>
              <a:t>L’histoire de notre patiente, âgée de 52 ans et sans antécédents notables, commence le 3 juillet 2017 lorsqu’elle s’applique sur les deux genoux du </a:t>
            </a:r>
            <a:r>
              <a:rPr lang="fr-FR" sz="1100" i="1" dirty="0" err="1"/>
              <a:t>Ketum</a:t>
            </a:r>
            <a:r>
              <a:rPr lang="fr-FR" sz="1100" i="1" dirty="0"/>
              <a:t>® </a:t>
            </a:r>
            <a:r>
              <a:rPr lang="fr-FR" sz="1100" i="1" dirty="0" smtClean="0"/>
              <a:t>2,5 % </a:t>
            </a:r>
            <a:r>
              <a:rPr lang="fr-FR" sz="1100" i="1" dirty="0"/>
              <a:t>en gel (</a:t>
            </a:r>
            <a:r>
              <a:rPr lang="fr-FR" sz="1100" i="1" dirty="0" err="1"/>
              <a:t>kétoprofène</a:t>
            </a:r>
            <a:r>
              <a:rPr lang="fr-FR" sz="1100" i="1" dirty="0"/>
              <a:t>), qu’elle s’était procuré sans ordonnance en pharmacie d’officine, pour des douleurs articulaires</a:t>
            </a:r>
            <a:r>
              <a:rPr lang="fr-FR" sz="1100" i="1" dirty="0" smtClean="0"/>
              <a:t>. S’en </a:t>
            </a:r>
            <a:r>
              <a:rPr lang="fr-FR" sz="1100" i="1" dirty="0"/>
              <a:t>suit une exposition solaire. Une semaine plus tard, la patiente présente une éruption cutanée eczématiforme très inflammatoire des genoux. Elle consulte alors aux urgences et est traitée dans un premier temps par acide </a:t>
            </a:r>
            <a:r>
              <a:rPr lang="fr-FR" sz="1100" i="1" dirty="0" err="1"/>
              <a:t>fusidique</a:t>
            </a:r>
            <a:r>
              <a:rPr lang="fr-FR" sz="1100" i="1" dirty="0"/>
              <a:t> (application cutanée), relayé trois jours plus tard par </a:t>
            </a:r>
            <a:r>
              <a:rPr lang="fr-FR" sz="1100" i="1" dirty="0" err="1"/>
              <a:t>roxithromycine</a:t>
            </a:r>
            <a:r>
              <a:rPr lang="fr-FR" sz="1100" i="1" dirty="0"/>
              <a:t> (150mgx2/j), puis deux jours plus tard, devant l’absence d’amélioration, par amoxicilline/acide clavulanique 1gx3/j. Elle est finalement hospitalisée en dermatologie trois jours après devant la </a:t>
            </a:r>
            <a:r>
              <a:rPr lang="fr-FR" sz="1100" i="1" dirty="0" smtClean="0"/>
              <a:t>persistance des lésions. Le </a:t>
            </a:r>
            <a:r>
              <a:rPr lang="fr-FR" sz="1100" i="1" dirty="0"/>
              <a:t>diagnostic de photosensibilisation au </a:t>
            </a:r>
            <a:r>
              <a:rPr lang="fr-FR" sz="1100" i="1" dirty="0" err="1"/>
              <a:t>Ketum</a:t>
            </a:r>
            <a:r>
              <a:rPr lang="fr-FR" sz="1100" i="1" dirty="0"/>
              <a:t>® est alors posé et la </a:t>
            </a:r>
            <a:r>
              <a:rPr lang="fr-FR" sz="1100" i="1" dirty="0" smtClean="0"/>
              <a:t>patiente est </a:t>
            </a:r>
            <a:r>
              <a:rPr lang="fr-FR" sz="1100" i="1" dirty="0"/>
              <a:t>traitée par </a:t>
            </a:r>
            <a:r>
              <a:rPr lang="fr-FR" sz="1100" i="1" dirty="0" err="1"/>
              <a:t>Clarelux</a:t>
            </a:r>
            <a:r>
              <a:rPr lang="fr-FR" sz="1100" i="1" dirty="0"/>
              <a:t>® (</a:t>
            </a:r>
            <a:r>
              <a:rPr lang="fr-FR" sz="1100" i="1" dirty="0" err="1"/>
              <a:t>propionate</a:t>
            </a:r>
            <a:r>
              <a:rPr lang="fr-FR" sz="1100" i="1" dirty="0"/>
              <a:t> de </a:t>
            </a:r>
            <a:r>
              <a:rPr lang="fr-FR" sz="1100" i="1" dirty="0" err="1"/>
              <a:t>clobétasol</a:t>
            </a:r>
            <a:r>
              <a:rPr lang="fr-FR" sz="1100" i="1" dirty="0"/>
              <a:t>) en crème 2x/j, permettant une évolution rapidement favorable de l’éruption.</a:t>
            </a:r>
            <a:endParaRPr lang="fr-FR" sz="1100" dirty="0"/>
          </a:p>
          <a:p>
            <a:pPr algn="just"/>
            <a:r>
              <a:rPr lang="fr-FR" sz="1100" dirty="0"/>
              <a:t> </a:t>
            </a:r>
          </a:p>
          <a:p>
            <a:pPr algn="just"/>
            <a:r>
              <a:rPr lang="fr-FR" sz="1100" dirty="0"/>
              <a:t>Cette année encore, comme chaque été depuis 2010, alors qu’une décision du conseil d’état annulait la décision de suspension du </a:t>
            </a:r>
            <a:r>
              <a:rPr lang="fr-FR" sz="1100" dirty="0" err="1"/>
              <a:t>Ketum</a:t>
            </a:r>
            <a:r>
              <a:rPr lang="fr-FR" sz="1100" dirty="0"/>
              <a:t>® prise par l’ANSM à la suite des nombreuses enquêtes de pharmacovigilance, une lettre </a:t>
            </a:r>
            <a:r>
              <a:rPr lang="fr-FR" sz="1100" dirty="0" smtClean="0"/>
              <a:t>d’information a </a:t>
            </a:r>
            <a:r>
              <a:rPr lang="fr-FR" sz="1100" dirty="0"/>
              <a:t>été envoyée aux </a:t>
            </a:r>
            <a:r>
              <a:rPr lang="fr-FR" sz="1100" dirty="0" smtClean="0"/>
              <a:t>pharmaciens</a:t>
            </a:r>
            <a:r>
              <a:rPr lang="fr-FR" sz="1100" dirty="0"/>
              <a:t>, médecins généralistes, dermatologues, rhumatologues, médecins spécialistes en rééducation fonctionnelle et médecine du sport, kinésithérapeutes et ostéopathes. Ce courrier insistait sur l’information à dispenser auprès des patients, le risque de réaction croisée entre le </a:t>
            </a:r>
            <a:r>
              <a:rPr lang="fr-FR" sz="1100" dirty="0" err="1"/>
              <a:t>kétoprofène</a:t>
            </a:r>
            <a:r>
              <a:rPr lang="fr-FR" sz="1100" dirty="0"/>
              <a:t> et certaines substances ayant des structures chimiques proches (</a:t>
            </a:r>
            <a:r>
              <a:rPr lang="fr-FR" sz="1100" dirty="0" err="1"/>
              <a:t>fénofibrate</a:t>
            </a:r>
            <a:r>
              <a:rPr lang="fr-FR" sz="1100" dirty="0"/>
              <a:t>, </a:t>
            </a:r>
            <a:r>
              <a:rPr lang="fr-FR" sz="1100" dirty="0" smtClean="0"/>
              <a:t>acide </a:t>
            </a:r>
            <a:r>
              <a:rPr lang="fr-FR" sz="1100" dirty="0" err="1"/>
              <a:t>tiaprofénique</a:t>
            </a:r>
            <a:r>
              <a:rPr lang="fr-FR" sz="1100" dirty="0"/>
              <a:t>, </a:t>
            </a:r>
            <a:r>
              <a:rPr lang="fr-FR" sz="1100" dirty="0" smtClean="0"/>
              <a:t>composants </a:t>
            </a:r>
            <a:r>
              <a:rPr lang="fr-FR" sz="1100" dirty="0"/>
              <a:t>de certains parfums) et sur les cas d’allergie croisée avec l’</a:t>
            </a:r>
            <a:r>
              <a:rPr lang="fr-FR" sz="1100" dirty="0" err="1"/>
              <a:t>octocrylène</a:t>
            </a:r>
            <a:r>
              <a:rPr lang="fr-FR" sz="1100" dirty="0"/>
              <a:t>, présent dans les </a:t>
            </a:r>
            <a:r>
              <a:rPr lang="fr-FR" sz="1100" dirty="0" smtClean="0"/>
              <a:t>produits de protection </a:t>
            </a:r>
            <a:r>
              <a:rPr lang="fr-FR" sz="1100" dirty="0"/>
              <a:t>solaires. Cette année, une lettre était également proposée à disposition du pharmacien et à destination du patient, afin de renforcer la prévention.</a:t>
            </a:r>
          </a:p>
          <a:p>
            <a:pPr algn="just"/>
            <a:r>
              <a:rPr lang="fr-FR" sz="1100" dirty="0"/>
              <a:t> </a:t>
            </a:r>
          </a:p>
          <a:p>
            <a:pPr algn="just"/>
            <a:r>
              <a:rPr lang="fr-FR" sz="1100" dirty="0"/>
              <a:t>Malgré les mesures mises en place par les autorités de santé depuis plusieurs années, ce cas illustre encore bien la réalité du risque </a:t>
            </a:r>
            <a:r>
              <a:rPr lang="fr-FR" sz="1100" dirty="0" err="1"/>
              <a:t>phototoxique</a:t>
            </a:r>
            <a:r>
              <a:rPr lang="fr-FR" sz="1100" dirty="0"/>
              <a:t> liés à l’application de </a:t>
            </a:r>
            <a:r>
              <a:rPr lang="fr-FR" sz="1100" dirty="0" err="1"/>
              <a:t>kétoprofène</a:t>
            </a:r>
            <a:r>
              <a:rPr lang="fr-FR" sz="1100" dirty="0"/>
              <a:t> en gel. </a:t>
            </a:r>
            <a:r>
              <a:rPr lang="fr-FR" sz="1100" dirty="0" smtClean="0"/>
              <a:t>Ces </a:t>
            </a:r>
            <a:r>
              <a:rPr lang="fr-FR" sz="1100" dirty="0"/>
              <a:t>spécialités n’étant en aucun cas incontournables, évitons de les prescrire ou de les dispenser, nous rendrons service à nos patients </a:t>
            </a:r>
            <a:r>
              <a:rPr lang="fr-FR" sz="1100" dirty="0" smtClean="0"/>
              <a:t>!</a:t>
            </a:r>
            <a:endParaRPr lang="fr-FR" sz="1050" dirty="0" smtClean="0"/>
          </a:p>
        </p:txBody>
      </p:sp>
      <p:sp>
        <p:nvSpPr>
          <p:cNvPr id="18" name="Zone de texte 2"/>
          <p:cNvSpPr txBox="1">
            <a:spLocks noChangeArrowheads="1"/>
          </p:cNvSpPr>
          <p:nvPr/>
        </p:nvSpPr>
        <p:spPr bwMode="auto">
          <a:xfrm>
            <a:off x="84021" y="8770370"/>
            <a:ext cx="7001266" cy="1184966"/>
          </a:xfrm>
          <a:prstGeom prst="rect">
            <a:avLst/>
          </a:prstGeom>
          <a:ln>
            <a:solidFill>
              <a:schemeClr val="tx2">
                <a:lumMod val="60000"/>
                <a:lumOff val="40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5244" tIns="47622" rIns="95244" bIns="47622" numCol="1" anchor="t" anchorCtr="0" compatLnSpc="1">
            <a:prstTxWarp prst="textNoShape">
              <a:avLst/>
            </a:prstTxWarp>
            <a:spAutoFit/>
          </a:bodyPr>
          <a:lstStyle/>
          <a:p>
            <a:pPr algn="just" fontAlgn="base">
              <a:spcBef>
                <a:spcPct val="0"/>
              </a:spcBef>
              <a:spcAft>
                <a:spcPts val="1042"/>
              </a:spcAft>
            </a:pPr>
            <a:r>
              <a:rPr lang="fr-FR" sz="1200" b="1" dirty="0">
                <a:latin typeface="Calibri" pitchFamily="34" charset="0"/>
                <a:cs typeface="Arial" pitchFamily="34" charset="0"/>
              </a:rPr>
              <a:t>A QUOI SERT LE CENTRE REGIONAL DE PHARMACOVIGILANCE ? QUE PEUT-IL VOUS APPORTER ?</a:t>
            </a:r>
          </a:p>
          <a:p>
            <a:pPr algn="just" fontAlgn="base">
              <a:spcBef>
                <a:spcPct val="0"/>
              </a:spcBef>
            </a:pPr>
            <a:r>
              <a:rPr lang="fr-FR" sz="1200" dirty="0">
                <a:latin typeface="Calibri" pitchFamily="34" charset="0"/>
                <a:cs typeface="Arial" pitchFamily="34" charset="0"/>
              </a:rPr>
              <a:t> Il répond à vos questions sur le médicament (prescription, interaction, effet indésirable, population à risque, grossesse, allaitement…),</a:t>
            </a:r>
          </a:p>
          <a:p>
            <a:pPr algn="just" fontAlgn="base">
              <a:spcBef>
                <a:spcPct val="0"/>
              </a:spcBef>
            </a:pPr>
            <a:r>
              <a:rPr lang="fr-FR" sz="1200" dirty="0">
                <a:latin typeface="Calibri" pitchFamily="34" charset="0"/>
                <a:cs typeface="Arial" pitchFamily="34" charset="0"/>
              </a:rPr>
              <a:t> Il recueille et expertise les suspicions d’effet indésirable médicamenteux,</a:t>
            </a:r>
          </a:p>
          <a:p>
            <a:pPr algn="just" fontAlgn="base">
              <a:spcBef>
                <a:spcPct val="0"/>
              </a:spcBef>
            </a:pPr>
            <a:r>
              <a:rPr lang="fr-FR" sz="1200" dirty="0">
                <a:latin typeface="Calibri" pitchFamily="34" charset="0"/>
                <a:cs typeface="Arial" pitchFamily="34" charset="0"/>
              </a:rPr>
              <a:t> Il vous aide dans le diagnostic et la prise en charge des effets indésirables médicamenteux.</a:t>
            </a:r>
            <a:endParaRPr lang="fr-FR" sz="1200" dirty="0">
              <a:latin typeface="Arial" pitchFamily="34" charset="0"/>
              <a:cs typeface="Arial" pitchFamily="34" charset="0"/>
            </a:endParaRPr>
          </a:p>
        </p:txBody>
      </p:sp>
    </p:spTree>
    <p:extLst>
      <p:ext uri="{BB962C8B-B14F-4D97-AF65-F5344CB8AC3E}">
        <p14:creationId xmlns:p14="http://schemas.microsoft.com/office/powerpoint/2010/main" val="3594627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15558" y="9967910"/>
            <a:ext cx="3326770" cy="286943"/>
          </a:xfrm>
          <a:prstGeom prst="rect">
            <a:avLst/>
          </a:prstGeom>
          <a:noFill/>
        </p:spPr>
        <p:txBody>
          <a:bodyPr wrap="square" lIns="95244" tIns="47622" rIns="95244" bIns="47622" rtlCol="0">
            <a:spAutoFit/>
          </a:bodyPr>
          <a:lstStyle/>
          <a:p>
            <a:r>
              <a:rPr lang="fr-FR" sz="1200" dirty="0">
                <a:solidFill>
                  <a:schemeClr val="bg1">
                    <a:lumMod val="50000"/>
                  </a:schemeClr>
                </a:solidFill>
              </a:rPr>
              <a:t>Brèves en Pharmacovigilance numéro </a:t>
            </a:r>
            <a:r>
              <a:rPr lang="fr-FR" sz="1200" dirty="0" smtClean="0">
                <a:solidFill>
                  <a:schemeClr val="bg1">
                    <a:lumMod val="50000"/>
                  </a:schemeClr>
                </a:solidFill>
              </a:rPr>
              <a:t>57</a:t>
            </a:r>
            <a:endParaRPr lang="fr-FR" sz="1200" dirty="0">
              <a:solidFill>
                <a:schemeClr val="bg1">
                  <a:lumMod val="50000"/>
                </a:schemeClr>
              </a:solidFill>
            </a:endParaRPr>
          </a:p>
        </p:txBody>
      </p:sp>
      <p:sp>
        <p:nvSpPr>
          <p:cNvPr id="8" name="ZoneTexte 7"/>
          <p:cNvSpPr txBox="1"/>
          <p:nvPr/>
        </p:nvSpPr>
        <p:spPr>
          <a:xfrm>
            <a:off x="6624786" y="9967910"/>
            <a:ext cx="576114" cy="280840"/>
          </a:xfrm>
          <a:prstGeom prst="rect">
            <a:avLst/>
          </a:prstGeom>
          <a:noFill/>
        </p:spPr>
        <p:txBody>
          <a:bodyPr wrap="square" lIns="95244" tIns="47622" rIns="95244" bIns="47622" rtlCol="0">
            <a:spAutoFit/>
          </a:bodyPr>
          <a:lstStyle/>
          <a:p>
            <a:pPr algn="ctr"/>
            <a:r>
              <a:rPr lang="fr-FR" sz="1200" dirty="0" smtClean="0">
                <a:solidFill>
                  <a:schemeClr val="bg1">
                    <a:lumMod val="50000"/>
                  </a:schemeClr>
                </a:solidFill>
              </a:rPr>
              <a:t>3</a:t>
            </a:r>
            <a:endParaRPr lang="fr-FR" sz="1200" dirty="0">
              <a:solidFill>
                <a:schemeClr val="bg1">
                  <a:lumMod val="50000"/>
                </a:schemeClr>
              </a:solidFill>
            </a:endParaRPr>
          </a:p>
        </p:txBody>
      </p:sp>
      <p:sp>
        <p:nvSpPr>
          <p:cNvPr id="14" name="Zone de texte 2"/>
          <p:cNvSpPr txBox="1">
            <a:spLocks noChangeArrowheads="1"/>
          </p:cNvSpPr>
          <p:nvPr/>
        </p:nvSpPr>
        <p:spPr bwMode="auto">
          <a:xfrm>
            <a:off x="144066" y="248258"/>
            <a:ext cx="6906218" cy="9491054"/>
          </a:xfrm>
          <a:prstGeom prst="rect">
            <a:avLst/>
          </a:prstGeom>
          <a:solidFill>
            <a:schemeClr val="accent5">
              <a:lumMod val="20000"/>
              <a:lumOff val="80000"/>
              <a:alpha val="69000"/>
            </a:schemeClr>
          </a:solidFill>
          <a:ln w="9525">
            <a:solidFill>
              <a:schemeClr val="accent5"/>
            </a:solidFill>
            <a:miter lim="800000"/>
            <a:headEnd/>
            <a:tailEnd/>
          </a:ln>
        </p:spPr>
        <p:txBody>
          <a:bodyPr rot="0" vert="horz" wrap="square" lIns="95244" tIns="47622" rIns="95244" bIns="47622" anchor="t" anchorCtr="0">
            <a:spAutoFit/>
          </a:bodyPr>
          <a:lstStyle/>
          <a:p>
            <a:r>
              <a:rPr lang="fr-FR" sz="1100" b="1" dirty="0"/>
              <a:t>Compte rendu de la 7</a:t>
            </a:r>
            <a:r>
              <a:rPr lang="fr-FR" sz="1100" b="1" baseline="30000" dirty="0"/>
              <a:t>ème</a:t>
            </a:r>
            <a:r>
              <a:rPr lang="fr-FR" sz="1100" b="1" dirty="0"/>
              <a:t> journée régionale de pharmacovigilance et d’</a:t>
            </a:r>
            <a:r>
              <a:rPr lang="fr-FR" sz="1100" b="1" dirty="0" err="1"/>
              <a:t>addictovigilance</a:t>
            </a:r>
            <a:endParaRPr lang="fr-FR" sz="1100" b="1" dirty="0"/>
          </a:p>
          <a:p>
            <a:pPr marL="171450" indent="-171450">
              <a:buFont typeface="Arial" pitchFamily="34" charset="0"/>
              <a:buChar char="•"/>
            </a:pPr>
            <a:endParaRPr lang="fr-FR" sz="1100" dirty="0"/>
          </a:p>
          <a:p>
            <a:pPr algn="just"/>
            <a:r>
              <a:rPr lang="fr-FR" sz="1100" dirty="0" smtClean="0"/>
              <a:t>Cette journée, qui a eu lieu le 12 octobre 2017 portait, </a:t>
            </a:r>
            <a:r>
              <a:rPr lang="fr-FR" sz="1050" dirty="0" smtClean="0"/>
              <a:t>sur </a:t>
            </a:r>
            <a:r>
              <a:rPr lang="fr-FR" sz="1050" dirty="0"/>
              <a:t>pharmacovigilance et infectiologie et a débuté avec les habituelles actualités de la thématique : </a:t>
            </a:r>
          </a:p>
          <a:p>
            <a:pPr algn="just"/>
            <a:r>
              <a:rPr lang="fr-FR" sz="1050" dirty="0" smtClean="0"/>
              <a:t>- Risque </a:t>
            </a:r>
            <a:r>
              <a:rPr lang="fr-FR" sz="1050" dirty="0"/>
              <a:t>infectieux avec les anti-inflammatoires non-stéroïdiens (AINS</a:t>
            </a:r>
            <a:r>
              <a:rPr lang="fr-FR" sz="1050" dirty="0" smtClean="0"/>
              <a:t>) (Dr Gautier). </a:t>
            </a:r>
            <a:r>
              <a:rPr lang="fr-FR" sz="1050" dirty="0"/>
              <a:t>Une </a:t>
            </a:r>
            <a:r>
              <a:rPr lang="fr-FR" sz="1050" dirty="0" smtClean="0"/>
              <a:t>alerte </a:t>
            </a:r>
            <a:r>
              <a:rPr lang="fr-FR" sz="1050" dirty="0"/>
              <a:t>avait été initialement identifiée chez les enfants en 2002. Plusieurs travaux ont été réalisés depuis sur le sujet mettant en évidence une augmentation de certaines complications infectieuses (peau et tissus mous, et complications pleuropulmonaires notamment) en cas d’exposition à des AINS. En 2013, l’ANSM a ainsi rappelé le bon usage des AINS et actuellement, se discute l’ajout d’une information sur ce risque spécifique dans les RCP des spécialités AINS et d’une contre-indication en cas de varicelle chez l’enfant. </a:t>
            </a:r>
          </a:p>
          <a:p>
            <a:pPr algn="just"/>
            <a:r>
              <a:rPr lang="fr-FR" sz="1050" dirty="0"/>
              <a:t>- Point sur les nouveaux antibiotiques (Pr Faure). Les principaux (</a:t>
            </a:r>
            <a:r>
              <a:rPr lang="fr-FR" sz="1050" dirty="0" err="1"/>
              <a:t>tédizolide</a:t>
            </a:r>
            <a:r>
              <a:rPr lang="fr-FR" sz="1050" dirty="0"/>
              <a:t> « petit frère » du </a:t>
            </a:r>
            <a:r>
              <a:rPr lang="fr-FR" sz="1050" dirty="0" err="1"/>
              <a:t>linézolide</a:t>
            </a:r>
            <a:r>
              <a:rPr lang="fr-FR" sz="1050" dirty="0"/>
              <a:t>, </a:t>
            </a:r>
            <a:r>
              <a:rPr lang="fr-FR" sz="1050" dirty="0" err="1"/>
              <a:t>daptomycine</a:t>
            </a:r>
            <a:r>
              <a:rPr lang="fr-FR" sz="1050" dirty="0"/>
              <a:t>, </a:t>
            </a:r>
            <a:r>
              <a:rPr lang="fr-FR" sz="1050" dirty="0" err="1"/>
              <a:t>ceftaroline</a:t>
            </a:r>
            <a:r>
              <a:rPr lang="fr-FR" sz="1050" dirty="0"/>
              <a:t>, </a:t>
            </a:r>
            <a:r>
              <a:rPr lang="fr-FR" sz="1050" dirty="0" err="1"/>
              <a:t>ceftobiprole</a:t>
            </a:r>
            <a:r>
              <a:rPr lang="fr-FR" sz="1050" dirty="0"/>
              <a:t>, … ) sont prescrits avec une problématique majeure d’utilisation hors AMM à des doses plus importantes et dans des indications qui diffèrent des études AMM (infections à SARM surtout). Par ailleurs, dans le cadre d’infections à bacilles gram négatif (BGN dont BLSE notamment), de nouvelles pénicillines (</a:t>
            </a:r>
            <a:r>
              <a:rPr lang="fr-FR" sz="1050" dirty="0" err="1" smtClean="0"/>
              <a:t>témocilline</a:t>
            </a:r>
            <a:r>
              <a:rPr lang="fr-FR" sz="1050" dirty="0" smtClean="0"/>
              <a:t> </a:t>
            </a:r>
            <a:r>
              <a:rPr lang="fr-FR" sz="1050" dirty="0"/>
              <a:t>ou </a:t>
            </a:r>
            <a:r>
              <a:rPr lang="fr-FR" sz="1050" dirty="0" err="1"/>
              <a:t>ceftazolone</a:t>
            </a:r>
            <a:r>
              <a:rPr lang="fr-FR" sz="1050" dirty="0"/>
              <a:t>) et de nouveaux inhibiteurs de </a:t>
            </a:r>
            <a:r>
              <a:rPr lang="fr-FR" sz="1050" dirty="0" smtClean="0"/>
              <a:t>bêta-</a:t>
            </a:r>
            <a:r>
              <a:rPr lang="fr-FR" sz="1050" dirty="0" err="1" smtClean="0"/>
              <a:t>lactamases</a:t>
            </a:r>
            <a:r>
              <a:rPr lang="fr-FR" sz="1050" dirty="0" smtClean="0"/>
              <a:t> </a:t>
            </a:r>
            <a:r>
              <a:rPr lang="fr-FR" sz="1050" dirty="0"/>
              <a:t>(</a:t>
            </a:r>
            <a:r>
              <a:rPr lang="fr-FR" sz="1050" dirty="0" err="1"/>
              <a:t>avibactam</a:t>
            </a:r>
            <a:r>
              <a:rPr lang="fr-FR" sz="1050" dirty="0"/>
              <a:t>) sont disponibles, avec des profils d’action surprenants par rapport aux spectres habituels des pénicillines sur les BGN. Le Pr Faure a particulièrement insisté sur les protocoles très précis de prescription, favorisant l’épargne thérapeutique pour lutter contre la survenue malheureusement inévitable de </a:t>
            </a:r>
            <a:r>
              <a:rPr lang="fr-FR" sz="1050" dirty="0" smtClean="0"/>
              <a:t>résistances.</a:t>
            </a:r>
            <a:endParaRPr lang="fr-FR" sz="1050" dirty="0"/>
          </a:p>
          <a:p>
            <a:pPr marL="171450" indent="-171450" algn="just">
              <a:buFont typeface="Arial" pitchFamily="34" charset="0"/>
              <a:buChar char="•"/>
            </a:pPr>
            <a:endParaRPr lang="fr-FR" sz="1050" dirty="0"/>
          </a:p>
          <a:p>
            <a:pPr algn="just"/>
            <a:r>
              <a:rPr lang="fr-FR" sz="1050" dirty="0" smtClean="0"/>
              <a:t>En </a:t>
            </a:r>
            <a:r>
              <a:rPr lang="fr-FR" sz="1050" dirty="0"/>
              <a:t>infectiologie, la problématique de l’adaptation de la posologie à certaines situations physiopathologiques se pose (Dr Moreau). Plusieurs situations et outils d’aide à la prescription </a:t>
            </a:r>
            <a:r>
              <a:rPr lang="fr-FR" sz="1050" dirty="0" smtClean="0"/>
              <a:t>ont </a:t>
            </a:r>
            <a:r>
              <a:rPr lang="fr-FR" sz="1050" dirty="0"/>
              <a:t>été évoqués : </a:t>
            </a:r>
          </a:p>
          <a:p>
            <a:pPr marL="171450" lvl="0" indent="-171450" algn="just">
              <a:buFont typeface="Arial" pitchFamily="34" charset="0"/>
              <a:buChar char="•"/>
            </a:pPr>
            <a:r>
              <a:rPr lang="fr-FR" sz="1050" i="1" dirty="0" smtClean="0"/>
              <a:t>l’insuffisance rénale </a:t>
            </a:r>
            <a:r>
              <a:rPr lang="fr-FR" sz="1050" dirty="0" smtClean="0"/>
              <a:t>; </a:t>
            </a:r>
            <a:r>
              <a:rPr lang="fr-FR" sz="1050" dirty="0"/>
              <a:t>il s’agit d’une situation très fréquente et le site GPR (accessible gratuitement aux professionnels de santé) est un outil précieux pour la pratique et mis à jour </a:t>
            </a:r>
            <a:r>
              <a:rPr lang="fr-FR" sz="1050" u="sng" dirty="0" smtClean="0"/>
              <a:t>régulièrement</a:t>
            </a:r>
            <a:r>
              <a:rPr lang="fr-FR" sz="1050" dirty="0" smtClean="0"/>
              <a:t>.</a:t>
            </a:r>
            <a:endParaRPr lang="fr-FR" sz="1050" dirty="0"/>
          </a:p>
          <a:p>
            <a:pPr marL="171450" lvl="0" indent="-171450" algn="just">
              <a:buFont typeface="Arial" pitchFamily="34" charset="0"/>
              <a:buChar char="•"/>
            </a:pPr>
            <a:r>
              <a:rPr lang="fr-FR" sz="1050" i="1" dirty="0"/>
              <a:t>la </a:t>
            </a:r>
            <a:r>
              <a:rPr lang="fr-FR" sz="1050" i="1" dirty="0" smtClean="0"/>
              <a:t>grossesse </a:t>
            </a:r>
            <a:r>
              <a:rPr lang="fr-FR" sz="1050" dirty="0" smtClean="0"/>
              <a:t>; </a:t>
            </a:r>
            <a:r>
              <a:rPr lang="fr-FR" sz="1050" dirty="0"/>
              <a:t>bien que des modifications pharmacocinétiques aient été observées, il n’a pas été, à ce jour, mis en évidence de significativité clinique. Il convient cependant de prendre en compte le risque de tératogénicité ou </a:t>
            </a:r>
            <a:r>
              <a:rPr lang="fr-FR" sz="1050" dirty="0" smtClean="0"/>
              <a:t>de </a:t>
            </a:r>
            <a:r>
              <a:rPr lang="fr-FR" sz="1050" dirty="0" err="1" smtClean="0"/>
              <a:t>fœtotoxicité</a:t>
            </a:r>
            <a:r>
              <a:rPr lang="fr-FR" sz="1050" dirty="0" smtClean="0"/>
              <a:t> </a:t>
            </a:r>
            <a:r>
              <a:rPr lang="fr-FR" sz="1050" dirty="0"/>
              <a:t>et le CRPV peut vous renseigner à ce sujet afin de prescrire l’anti-infectieux le plus adapté pendant la grossesse.</a:t>
            </a:r>
          </a:p>
          <a:p>
            <a:pPr marL="171450" lvl="0" indent="-171450" algn="just">
              <a:buFont typeface="Arial" pitchFamily="34" charset="0"/>
              <a:buChar char="•"/>
            </a:pPr>
            <a:r>
              <a:rPr lang="fr-FR" sz="1050" i="1" dirty="0"/>
              <a:t>la pédiatrie</a:t>
            </a:r>
            <a:r>
              <a:rPr lang="fr-FR" sz="1050" dirty="0"/>
              <a:t> </a:t>
            </a:r>
            <a:r>
              <a:rPr lang="fr-FR" sz="1050" dirty="0" smtClean="0"/>
              <a:t>; </a:t>
            </a:r>
            <a:r>
              <a:rPr lang="fr-FR" sz="1050" dirty="0"/>
              <a:t>pour laquelle 2 problèmes se posent, d’une part l’immaturité enzymatique qui entraîne la contre-indication de certains excipients (et principes actifs) et d’autre part, les problèmes liés aux formes non-adaptées à la pédiatrie qui nécessitent de savoir dans quelle mesure </a:t>
            </a:r>
            <a:r>
              <a:rPr lang="fr-FR" sz="1050" dirty="0" smtClean="0"/>
              <a:t>on peut </a:t>
            </a:r>
            <a:r>
              <a:rPr lang="fr-FR" sz="1050" dirty="0"/>
              <a:t>modifier la galénique. Outil : Publication de la Société française de pédiatrie, Guide de prescription d’antibiotiques en </a:t>
            </a:r>
            <a:r>
              <a:rPr lang="fr-FR" sz="1050" dirty="0" smtClean="0"/>
              <a:t>pédiatrie (mise </a:t>
            </a:r>
            <a:r>
              <a:rPr lang="fr-FR" sz="1050" dirty="0"/>
              <a:t>à jour juin </a:t>
            </a:r>
            <a:r>
              <a:rPr lang="fr-FR" sz="1050" dirty="0" smtClean="0"/>
              <a:t>2016).</a:t>
            </a:r>
            <a:endParaRPr lang="fr-FR" sz="1050" dirty="0"/>
          </a:p>
          <a:p>
            <a:pPr marL="171450" lvl="0" indent="-171450" algn="just">
              <a:buFont typeface="Arial" pitchFamily="34" charset="0"/>
              <a:buChar char="•"/>
            </a:pPr>
            <a:r>
              <a:rPr lang="fr-FR" sz="1050" i="1" dirty="0"/>
              <a:t>l’obésité</a:t>
            </a:r>
            <a:r>
              <a:rPr lang="fr-FR" sz="1050" dirty="0"/>
              <a:t> : situation dans laquelle des études ont été </a:t>
            </a:r>
            <a:r>
              <a:rPr lang="fr-FR" sz="1050" dirty="0" smtClean="0"/>
              <a:t>réalisées et </a:t>
            </a:r>
            <a:r>
              <a:rPr lang="fr-FR" sz="1050" dirty="0"/>
              <a:t>ont mis en évidence des modifications pharmacocinétiques substantielles mais pour laquelle il n’existe actuellement pas de </a:t>
            </a:r>
            <a:r>
              <a:rPr lang="fr-FR" sz="1050" dirty="0" smtClean="0"/>
              <a:t>consensus. Outil</a:t>
            </a:r>
            <a:r>
              <a:rPr lang="fr-FR" sz="1050" dirty="0"/>
              <a:t> : Site </a:t>
            </a:r>
            <a:r>
              <a:rPr lang="fr-FR" sz="1050" dirty="0" err="1"/>
              <a:t>UKMi</a:t>
            </a:r>
            <a:r>
              <a:rPr lang="fr-FR" sz="1050" dirty="0"/>
              <a:t> </a:t>
            </a:r>
            <a:r>
              <a:rPr lang="fr-FR" sz="1050" dirty="0" smtClean="0"/>
              <a:t>www.ukmi.nhs.uk</a:t>
            </a:r>
            <a:r>
              <a:rPr lang="fr-FR" sz="1050" dirty="0"/>
              <a:t> </a:t>
            </a:r>
          </a:p>
          <a:p>
            <a:pPr algn="just"/>
            <a:r>
              <a:rPr lang="fr-FR" sz="1050" dirty="0"/>
              <a:t> </a:t>
            </a:r>
          </a:p>
          <a:p>
            <a:pPr algn="just"/>
            <a:r>
              <a:rPr lang="fr-FR" sz="1050" dirty="0" smtClean="0"/>
              <a:t>Les </a:t>
            </a:r>
            <a:r>
              <a:rPr lang="fr-FR" sz="1050" dirty="0"/>
              <a:t>réactions d’hypersensibilité (Dr </a:t>
            </a:r>
            <a:r>
              <a:rPr lang="fr-FR" sz="1050" dirty="0" err="1"/>
              <a:t>Prévotat</a:t>
            </a:r>
            <a:r>
              <a:rPr lang="fr-FR" sz="1050" dirty="0"/>
              <a:t>) sont des effets indésirables fréquemment observés avec les antibiotiques, en particulier avec les bêta-</a:t>
            </a:r>
            <a:r>
              <a:rPr lang="fr-FR" sz="1050" dirty="0" err="1"/>
              <a:t>lactamines</a:t>
            </a:r>
            <a:r>
              <a:rPr lang="fr-FR" sz="1050" dirty="0"/>
              <a:t>, mais </a:t>
            </a:r>
            <a:r>
              <a:rPr lang="fr-FR" sz="1050" dirty="0" smtClean="0"/>
              <a:t>également avec </a:t>
            </a:r>
            <a:r>
              <a:rPr lang="fr-FR" sz="1050" dirty="0"/>
              <a:t>les sulfamides et de façon plus rare avec les </a:t>
            </a:r>
            <a:r>
              <a:rPr lang="fr-FR" sz="1050" dirty="0" err="1"/>
              <a:t>fluoroquinolones</a:t>
            </a:r>
            <a:r>
              <a:rPr lang="fr-FR" sz="1050" dirty="0"/>
              <a:t> et les macrolides. On distingue 2 types d’hypersensibilité : les hypersensibilités allergiques (types 1 à 4) et les hypersensibilités non-allergiques (observées dans un contexte multifactoriel et liées à une </a:t>
            </a:r>
            <a:r>
              <a:rPr lang="fr-FR" sz="1050" dirty="0" err="1"/>
              <a:t>dégranulation</a:t>
            </a:r>
            <a:r>
              <a:rPr lang="fr-FR" sz="1050" dirty="0"/>
              <a:t> </a:t>
            </a:r>
            <a:r>
              <a:rPr lang="fr-FR" sz="1050" dirty="0" err="1"/>
              <a:t>mastocytaire</a:t>
            </a:r>
            <a:r>
              <a:rPr lang="fr-FR" sz="1050" dirty="0"/>
              <a:t> non-spécifique). En pratique, les signes cliniques ne permettent pas de différencier le type d’hypersensibilité. L’interrogatoire, pouvant être facilité par des questionnaires standardisés, est ainsi primordial dans la démarche diagnostique. Ensuite, l’exploration des hypersensibilités de type 1 (immédiates) se fera par des IDR ou </a:t>
            </a:r>
            <a:r>
              <a:rPr lang="fr-FR" sz="1050" dirty="0" err="1"/>
              <a:t>prick</a:t>
            </a:r>
            <a:r>
              <a:rPr lang="fr-FR" sz="1050" dirty="0"/>
              <a:t>-tests et l’hypersensibilité de type 4 par des patch-tests. Dans le cas où les résultats seraient négatifs, il convient d’une part de reprendre l’interrogatoire afin de ne pas négliger une autre cause d’allergie et </a:t>
            </a:r>
            <a:r>
              <a:rPr lang="fr-FR" sz="1050" dirty="0" smtClean="0"/>
              <a:t>éventuellement </a:t>
            </a:r>
            <a:r>
              <a:rPr lang="fr-FR" sz="1050" dirty="0"/>
              <a:t>de discuter d’un test de provocation orale (sauf dans certaines situations : </a:t>
            </a:r>
            <a:r>
              <a:rPr lang="fr-FR" sz="1050" dirty="0" smtClean="0"/>
              <a:t>en particulier en </a:t>
            </a:r>
            <a:r>
              <a:rPr lang="fr-FR" sz="1050" dirty="0"/>
              <a:t>cas de syndrome de Lyell ou de Stevens-Johnson, d’atteintes d’organes, de grossesse ou d’un traitement </a:t>
            </a:r>
            <a:r>
              <a:rPr lang="fr-FR" sz="1050" dirty="0" err="1"/>
              <a:t>bêta-bloquant</a:t>
            </a:r>
            <a:r>
              <a:rPr lang="fr-FR" sz="1050" dirty="0"/>
              <a:t> en cours).</a:t>
            </a:r>
          </a:p>
          <a:p>
            <a:pPr algn="just"/>
            <a:r>
              <a:rPr lang="fr-FR" sz="1050" dirty="0"/>
              <a:t> </a:t>
            </a:r>
          </a:p>
          <a:p>
            <a:pPr algn="just"/>
            <a:r>
              <a:rPr lang="fr-FR" sz="1050" dirty="0" smtClean="0"/>
              <a:t>La </a:t>
            </a:r>
            <a:r>
              <a:rPr lang="fr-FR" sz="1050" dirty="0"/>
              <a:t>problématique de la vaccination </a:t>
            </a:r>
            <a:r>
              <a:rPr lang="fr-FR" sz="1050" dirty="0" err="1"/>
              <a:t>anti-grippale</a:t>
            </a:r>
            <a:r>
              <a:rPr lang="fr-FR" sz="1050" dirty="0"/>
              <a:t> parmi le personnel soignant (Dr </a:t>
            </a:r>
            <a:r>
              <a:rPr lang="fr-FR" sz="1050" dirty="0" err="1"/>
              <a:t>Salembier</a:t>
            </a:r>
            <a:r>
              <a:rPr lang="fr-FR" sz="1050" dirty="0"/>
              <a:t>) a permis de réaffirmer l’intérêt de cette vaccination pour se prémunir et réduire l’absentéisme, avec la difficulté de convaincre en raison d’une crise de confiance depuis 2009 (grippe H1N1). Une bonne information, des modalités de proposition de vaccination différentes et le rappel des bénéfices escomptés et de la réalité des risques (faibles et le plus souvent bénins et transitoires) sont les outils d’une meilleure vaccination au sein des établissements de santé. </a:t>
            </a:r>
          </a:p>
          <a:p>
            <a:pPr algn="just"/>
            <a:endParaRPr lang="fr-FR" sz="1050" dirty="0" smtClean="0"/>
          </a:p>
          <a:p>
            <a:pPr algn="just"/>
            <a:r>
              <a:rPr lang="fr-FR" sz="1050" dirty="0" smtClean="0"/>
              <a:t>Des </a:t>
            </a:r>
            <a:r>
              <a:rPr lang="fr-FR" sz="1050" dirty="0"/>
              <a:t>cas cliniques ont clôturé la journée.</a:t>
            </a:r>
          </a:p>
          <a:p>
            <a:pPr algn="just"/>
            <a:endParaRPr lang="fr-FR" sz="1050" dirty="0" smtClean="0"/>
          </a:p>
          <a:p>
            <a:pPr algn="just"/>
            <a:r>
              <a:rPr lang="fr-FR" sz="1050" dirty="0" smtClean="0"/>
              <a:t>Cette </a:t>
            </a:r>
            <a:r>
              <a:rPr lang="fr-FR" sz="1050" dirty="0"/>
              <a:t>journée a aussi été marquée par les actualités en </a:t>
            </a:r>
            <a:r>
              <a:rPr lang="fr-FR" sz="1050" dirty="0" err="1"/>
              <a:t>addictovigilance</a:t>
            </a:r>
            <a:r>
              <a:rPr lang="fr-FR" sz="1050" dirty="0"/>
              <a:t> de nos collègues du CEIP qui en feront le résumé dans leur bulletin AVIS (</a:t>
            </a:r>
            <a:r>
              <a:rPr lang="fr-FR" sz="1050" dirty="0" err="1"/>
              <a:t>Addicto</a:t>
            </a:r>
            <a:r>
              <a:rPr lang="fr-FR" sz="1050" dirty="0"/>
              <a:t> Vigilance Infos). Toutes les présentations de cette journée de pharmacovigilance (ainsi que celles des journées précédentes) peuvent être consultées sur notre site internet : </a:t>
            </a:r>
            <a:r>
              <a:rPr lang="fr-FR" sz="1050" dirty="0" smtClean="0"/>
              <a:t>www.pharmacovigilance-npdc.fr .</a:t>
            </a:r>
            <a:endParaRPr lang="fr-FR" sz="1050" dirty="0"/>
          </a:p>
        </p:txBody>
      </p:sp>
    </p:spTree>
    <p:extLst>
      <p:ext uri="{BB962C8B-B14F-4D97-AF65-F5344CB8AC3E}">
        <p14:creationId xmlns:p14="http://schemas.microsoft.com/office/powerpoint/2010/main" val="485740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6476" y="9967910"/>
            <a:ext cx="3326770" cy="286943"/>
          </a:xfrm>
          <a:prstGeom prst="rect">
            <a:avLst/>
          </a:prstGeom>
          <a:noFill/>
        </p:spPr>
        <p:txBody>
          <a:bodyPr wrap="square" lIns="95244" tIns="47622" rIns="95244" bIns="47622" rtlCol="0">
            <a:spAutoFit/>
          </a:bodyPr>
          <a:lstStyle/>
          <a:p>
            <a:r>
              <a:rPr lang="fr-FR" sz="1200" dirty="0">
                <a:solidFill>
                  <a:schemeClr val="bg1">
                    <a:lumMod val="50000"/>
                  </a:schemeClr>
                </a:solidFill>
              </a:rPr>
              <a:t>Brèves en Pharmacovigilance numéro </a:t>
            </a:r>
            <a:r>
              <a:rPr lang="fr-FR" sz="1200" dirty="0" smtClean="0">
                <a:solidFill>
                  <a:schemeClr val="bg1">
                    <a:lumMod val="50000"/>
                  </a:schemeClr>
                </a:solidFill>
              </a:rPr>
              <a:t>57</a:t>
            </a:r>
            <a:endParaRPr lang="fr-FR" sz="1200" dirty="0">
              <a:solidFill>
                <a:schemeClr val="bg1">
                  <a:lumMod val="50000"/>
                </a:schemeClr>
              </a:solidFill>
            </a:endParaRPr>
          </a:p>
        </p:txBody>
      </p:sp>
      <p:sp>
        <p:nvSpPr>
          <p:cNvPr id="11" name="ZoneTexte 10"/>
          <p:cNvSpPr txBox="1"/>
          <p:nvPr/>
        </p:nvSpPr>
        <p:spPr>
          <a:xfrm>
            <a:off x="6624786" y="9967910"/>
            <a:ext cx="576114" cy="280840"/>
          </a:xfrm>
          <a:prstGeom prst="rect">
            <a:avLst/>
          </a:prstGeom>
          <a:noFill/>
        </p:spPr>
        <p:txBody>
          <a:bodyPr wrap="square" lIns="95244" tIns="47622" rIns="95244" bIns="47622" rtlCol="0">
            <a:spAutoFit/>
          </a:bodyPr>
          <a:lstStyle/>
          <a:p>
            <a:pPr algn="ctr"/>
            <a:r>
              <a:rPr lang="fr-FR" sz="1200" dirty="0" smtClean="0">
                <a:solidFill>
                  <a:schemeClr val="bg1">
                    <a:lumMod val="50000"/>
                  </a:schemeClr>
                </a:solidFill>
              </a:rPr>
              <a:t>4</a:t>
            </a:r>
            <a:endParaRPr lang="fr-FR" sz="1200" dirty="0">
              <a:solidFill>
                <a:schemeClr val="bg1">
                  <a:lumMod val="50000"/>
                </a:schemeClr>
              </a:solidFill>
            </a:endParaRPr>
          </a:p>
        </p:txBody>
      </p:sp>
      <p:sp>
        <p:nvSpPr>
          <p:cNvPr id="8" name="Text Box 6"/>
          <p:cNvSpPr txBox="1">
            <a:spLocks noChangeArrowheads="1"/>
          </p:cNvSpPr>
          <p:nvPr/>
        </p:nvSpPr>
        <p:spPr bwMode="auto">
          <a:xfrm>
            <a:off x="167340" y="8116400"/>
            <a:ext cx="6835488" cy="1910944"/>
          </a:xfrm>
          <a:prstGeom prst="rect">
            <a:avLst/>
          </a:prstGeom>
          <a:solidFill>
            <a:schemeClr val="accent1">
              <a:lumMod val="60000"/>
              <a:lumOff val="40000"/>
              <a:alpha val="23922"/>
            </a:schemeClr>
          </a:solidFill>
          <a:ln w="9525">
            <a:solidFill>
              <a:srgbClr val="83D3FE"/>
            </a:solidFill>
            <a:miter lim="800000"/>
            <a:headEnd/>
            <a:tailEnd/>
          </a:ln>
        </p:spPr>
        <p:txBody>
          <a:bodyPr vert="horz" wrap="square" lIns="95244" tIns="47622" rIns="95244" bIns="47622" numCol="1" anchor="t" anchorCtr="0" compatLnSpc="1">
            <a:prstTxWarp prst="textNoShape">
              <a:avLst/>
            </a:prstTxWarp>
          </a:bodyPr>
          <a:lstStyle/>
          <a:p>
            <a:pPr algn="ctr" fontAlgn="base">
              <a:spcBef>
                <a:spcPct val="0"/>
              </a:spcBef>
              <a:spcAft>
                <a:spcPts val="1042"/>
              </a:spcAft>
            </a:pPr>
            <a:r>
              <a:rPr lang="fr-FR" sz="1500" b="1" dirty="0" smtClean="0">
                <a:cs typeface="Arial" pitchFamily="34" charset="0"/>
              </a:rPr>
              <a:t>Nous </a:t>
            </a:r>
            <a:r>
              <a:rPr lang="fr-FR" sz="1500" b="1" dirty="0">
                <a:cs typeface="Arial" pitchFamily="34" charset="0"/>
              </a:rPr>
              <a:t>vous informons que le CRPV s’est doté d’un site internet : http://www.pharmacovigilance-npdc.fr</a:t>
            </a:r>
          </a:p>
          <a:p>
            <a:pPr algn="ctr" fontAlgn="base">
              <a:spcBef>
                <a:spcPct val="0"/>
              </a:spcBef>
              <a:spcAft>
                <a:spcPts val="1042"/>
              </a:spcAft>
            </a:pPr>
            <a:r>
              <a:rPr lang="fr-FR" sz="1500" b="1" dirty="0">
                <a:cs typeface="Arial" pitchFamily="34" charset="0"/>
              </a:rPr>
              <a:t>Vous y trouverez, entre autres, un accès direct pour la déclaration en ligne de vos effets indésirables ou pour nous poser vos questions concernant les médicaments. </a:t>
            </a:r>
          </a:p>
          <a:p>
            <a:pPr algn="ctr" fontAlgn="base">
              <a:spcBef>
                <a:spcPct val="0"/>
              </a:spcBef>
              <a:spcAft>
                <a:spcPts val="1042"/>
              </a:spcAft>
            </a:pPr>
            <a:r>
              <a:rPr lang="fr-FR" sz="1500" b="1" dirty="0">
                <a:cs typeface="Arial" pitchFamily="34" charset="0"/>
              </a:rPr>
              <a:t>Ce site est destiné à favoriser et simplifier votre travail de </a:t>
            </a:r>
            <a:r>
              <a:rPr lang="fr-FR" sz="1500" b="1" dirty="0" err="1">
                <a:cs typeface="Arial" pitchFamily="34" charset="0"/>
              </a:rPr>
              <a:t>pharmacovigilant</a:t>
            </a:r>
            <a:r>
              <a:rPr lang="fr-FR" sz="1500" b="1" dirty="0">
                <a:cs typeface="Arial" pitchFamily="34" charset="0"/>
              </a:rPr>
              <a:t> : </a:t>
            </a:r>
          </a:p>
          <a:p>
            <a:pPr algn="ctr" fontAlgn="base">
              <a:spcBef>
                <a:spcPct val="0"/>
              </a:spcBef>
              <a:spcAft>
                <a:spcPts val="1042"/>
              </a:spcAft>
            </a:pPr>
            <a:r>
              <a:rPr lang="fr-FR" sz="1500" b="1" dirty="0">
                <a:cs typeface="Arial" pitchFamily="34" charset="0"/>
              </a:rPr>
              <a:t>n’hésitez pas à vous en servir </a:t>
            </a:r>
            <a:r>
              <a:rPr lang="fr-FR" sz="1500" b="1" dirty="0" smtClean="0">
                <a:cs typeface="Arial" pitchFamily="34" charset="0"/>
              </a:rPr>
              <a:t>!</a:t>
            </a:r>
            <a:endParaRPr lang="fr-FR" sz="1500" b="1" dirty="0">
              <a:cs typeface="Arial" pitchFamily="34" charset="0"/>
            </a:endParaRPr>
          </a:p>
        </p:txBody>
      </p:sp>
      <p:sp>
        <p:nvSpPr>
          <p:cNvPr id="9" name="ZoneTexte 8"/>
          <p:cNvSpPr txBox="1"/>
          <p:nvPr/>
        </p:nvSpPr>
        <p:spPr>
          <a:xfrm>
            <a:off x="159768" y="306264"/>
            <a:ext cx="6835488" cy="7759811"/>
          </a:xfrm>
          <a:prstGeom prst="rect">
            <a:avLst/>
          </a:prstGeom>
          <a:noFill/>
          <a:ln>
            <a:solidFill>
              <a:schemeClr val="accent1">
                <a:lumMod val="60000"/>
                <a:lumOff val="40000"/>
              </a:schemeClr>
            </a:solidFill>
          </a:ln>
        </p:spPr>
        <p:txBody>
          <a:bodyPr wrap="square" lIns="95244" tIns="47622" rIns="95244" bIns="47622" rtlCol="0">
            <a:spAutoFit/>
          </a:bodyPr>
          <a:lstStyle/>
          <a:p>
            <a:pPr algn="just"/>
            <a:r>
              <a:rPr lang="fr-FR" sz="1100" b="1" dirty="0" smtClean="0"/>
              <a:t>Littérature</a:t>
            </a:r>
            <a:r>
              <a:rPr lang="fr-FR" sz="1100" b="1" i="1" dirty="0" smtClean="0"/>
              <a:t> </a:t>
            </a:r>
            <a:r>
              <a:rPr lang="fr-FR" sz="1100" b="1" i="1" dirty="0"/>
              <a:t>:</a:t>
            </a:r>
            <a:r>
              <a:rPr lang="fr-FR" sz="1100" b="1" dirty="0"/>
              <a:t> </a:t>
            </a:r>
            <a:r>
              <a:rPr lang="fr-FR" sz="1100" i="1" dirty="0" smtClean="0"/>
              <a:t>Bénéfice/risque </a:t>
            </a:r>
            <a:r>
              <a:rPr lang="fr-FR" sz="1100" i="1" dirty="0"/>
              <a:t>d’un traitement par statines chez les </a:t>
            </a:r>
            <a:r>
              <a:rPr lang="fr-FR" sz="1100" i="1" dirty="0" smtClean="0"/>
              <a:t>sujets </a:t>
            </a:r>
            <a:r>
              <a:rPr lang="fr-FR" sz="1100" i="1" dirty="0"/>
              <a:t> âgés ? </a:t>
            </a:r>
          </a:p>
          <a:p>
            <a:r>
              <a:rPr lang="fr-FR" sz="1100" dirty="0"/>
              <a:t> </a:t>
            </a:r>
          </a:p>
          <a:p>
            <a:pPr algn="just"/>
            <a:r>
              <a:rPr lang="fr-FR" sz="1100" dirty="0"/>
              <a:t>Les traitements par statines sont très largement utilisés dans le monde. Leurs indications sont la prévention primaire en cas d’hypercholestérolémie modérée ou sévère chez des patients exposés à un risque élevé de premier événement cardiovasculaire, en complément d'un régime et la prévention secondaire chez les patients ayant un antécédent d'infarctus du myocarde ou d'angor instable et un taux de cholestérol normal ou élevé, en plus de la correction des autres facteurs de risque. </a:t>
            </a:r>
          </a:p>
          <a:p>
            <a:pPr algn="just"/>
            <a:r>
              <a:rPr lang="fr-FR" sz="1100" dirty="0"/>
              <a:t>En  France, le rapport annuel d’activité 2016 de l’HAS (Haute </a:t>
            </a:r>
            <a:r>
              <a:rPr lang="fr-FR" sz="1100" dirty="0" smtClean="0"/>
              <a:t>Autorité </a:t>
            </a:r>
            <a:r>
              <a:rPr lang="fr-FR" sz="1100" dirty="0"/>
              <a:t>de Santé) (1) signalait un certain mésusage de ces molécules. En effet, les statines sont utilisées de manière importante en prévention primaire chez des personnes qui ne sont pas à haut risque de maladies cardiovasculaires, sans prise en compte des </a:t>
            </a:r>
            <a:r>
              <a:rPr lang="fr-FR" sz="1100" dirty="0" smtClean="0"/>
              <a:t>effets </a:t>
            </a:r>
            <a:r>
              <a:rPr lang="fr-FR" sz="1100" dirty="0"/>
              <a:t>indésirables </a:t>
            </a:r>
            <a:r>
              <a:rPr lang="fr-FR" sz="1100" dirty="0" smtClean="0"/>
              <a:t>possibles</a:t>
            </a:r>
            <a:r>
              <a:rPr lang="fr-FR" sz="1100" dirty="0"/>
              <a:t>, qui doivent </a:t>
            </a:r>
            <a:r>
              <a:rPr lang="fr-FR" sz="1100" dirty="0" smtClean="0"/>
              <a:t>être </a:t>
            </a:r>
            <a:r>
              <a:rPr lang="fr-FR" sz="1100" dirty="0"/>
              <a:t>mis en balance dans la décision de traiter. Cette question du rapport bénéfices/risques d’un traitement par statines en prévention primaire chez les sujets âgés devient récurrente, avec notamment aux </a:t>
            </a:r>
            <a:r>
              <a:rPr lang="fr-FR" sz="1100" dirty="0" smtClean="0"/>
              <a:t>Etats-Unis</a:t>
            </a:r>
            <a:r>
              <a:rPr lang="fr-FR" sz="1100" dirty="0"/>
              <a:t>, une multiplication par 4 de la </a:t>
            </a:r>
            <a:r>
              <a:rPr lang="fr-FR" sz="1100" dirty="0" smtClean="0"/>
              <a:t>prescription </a:t>
            </a:r>
            <a:r>
              <a:rPr lang="fr-FR" sz="1100" dirty="0"/>
              <a:t>chez des sujets de plus de 79 </a:t>
            </a:r>
            <a:r>
              <a:rPr lang="fr-FR" sz="1100" dirty="0" smtClean="0"/>
              <a:t>ans entre </a:t>
            </a:r>
            <a:r>
              <a:rPr lang="fr-FR" sz="1100" dirty="0"/>
              <a:t>2000 et 2012.  </a:t>
            </a:r>
            <a:r>
              <a:rPr lang="fr-FR" sz="1100" dirty="0" smtClean="0"/>
              <a:t>Une </a:t>
            </a:r>
            <a:r>
              <a:rPr lang="fr-FR" sz="1100" dirty="0"/>
              <a:t>synthèse des données disponibles à ce jour vient à point nommé pour nous aider à y voir plus clair </a:t>
            </a:r>
            <a:r>
              <a:rPr lang="fr-FR" sz="1100" dirty="0" smtClean="0"/>
              <a:t>(</a:t>
            </a:r>
            <a:r>
              <a:rPr lang="fr-FR" sz="1100" dirty="0"/>
              <a:t>2). </a:t>
            </a:r>
          </a:p>
          <a:p>
            <a:pPr algn="just"/>
            <a:r>
              <a:rPr lang="fr-FR" sz="1100" dirty="0"/>
              <a:t>Dans cette synthèse, les auteurs précisent que, d’après l’ensemble des données concernant la population âgée de plus de 75 ans, le bénéfice d’un traitement en prévention primaire  par statines sur les maladies cardiovasculaires est modeste et que ce type de traitement ne présente pas de bénéfices lorsqu’on analyse toutes les causes de mortalité confondues. Han et </a:t>
            </a:r>
            <a:r>
              <a:rPr lang="fr-FR" sz="1100" i="1" dirty="0"/>
              <a:t>al</a:t>
            </a:r>
            <a:r>
              <a:rPr lang="fr-FR" sz="1100" dirty="0"/>
              <a:t> ont ainsi publié en 2017 (3), les résultats d’une sous analyse ayant porté sur les sujets âgés de plus de 65 ans inclus dans l’étude clinique LLT </a:t>
            </a:r>
            <a:r>
              <a:rPr lang="fr-FR" sz="1100" dirty="0" smtClean="0"/>
              <a:t>(</a:t>
            </a:r>
            <a:r>
              <a:rPr lang="fr-FR" sz="1100" dirty="0" err="1"/>
              <a:t>L</a:t>
            </a:r>
            <a:r>
              <a:rPr lang="fr-FR" sz="1100" dirty="0" err="1" smtClean="0"/>
              <a:t>ipid</a:t>
            </a:r>
            <a:r>
              <a:rPr lang="fr-FR" sz="1100" dirty="0" smtClean="0"/>
              <a:t> </a:t>
            </a:r>
            <a:r>
              <a:rPr lang="fr-FR" sz="1100" dirty="0" err="1"/>
              <a:t>L</a:t>
            </a:r>
            <a:r>
              <a:rPr lang="fr-FR" sz="1100" dirty="0" err="1" smtClean="0"/>
              <a:t>owering</a:t>
            </a:r>
            <a:r>
              <a:rPr lang="fr-FR" sz="1100" dirty="0" smtClean="0"/>
              <a:t> </a:t>
            </a:r>
            <a:r>
              <a:rPr lang="fr-FR" sz="1100" dirty="0"/>
              <a:t>T</a:t>
            </a:r>
            <a:r>
              <a:rPr lang="fr-FR" sz="1100" dirty="0" smtClean="0"/>
              <a:t>rial</a:t>
            </a:r>
            <a:r>
              <a:rPr lang="fr-FR" sz="1100" dirty="0"/>
              <a:t>) de prévention primaire chez des patients présentant une hypertension artérielle sans maladie cardiovasculaire </a:t>
            </a:r>
            <a:r>
              <a:rPr lang="fr-FR" sz="1100" dirty="0" err="1"/>
              <a:t>athérosclérotique</a:t>
            </a:r>
            <a:r>
              <a:rPr lang="fr-FR" sz="1100" dirty="0"/>
              <a:t>. Les taux de mortalité toutes causes confondues ne se sont pas révélés différents  dans le groupe des sujets de 65 à 74 ans entre le groupe traité par pravastatine (</a:t>
            </a:r>
            <a:r>
              <a:rPr lang="fr-FR" sz="1100" dirty="0" smtClean="0"/>
              <a:t>15,5 %)  </a:t>
            </a:r>
            <a:r>
              <a:rPr lang="fr-FR" sz="1100" dirty="0"/>
              <a:t>et l’autre groupe (</a:t>
            </a:r>
            <a:r>
              <a:rPr lang="fr-FR" sz="1100" dirty="0" smtClean="0"/>
              <a:t>14,2 %). </a:t>
            </a:r>
            <a:r>
              <a:rPr lang="fr-FR" sz="1100" dirty="0"/>
              <a:t>En revanche, pour les sujets de plus de 75 ans, les résultats montrent une tendance à l’augmentation du taux de mortalité  toutes causes confondues (</a:t>
            </a:r>
            <a:r>
              <a:rPr lang="fr-FR" sz="1100" dirty="0" smtClean="0"/>
              <a:t>24,5 %) </a:t>
            </a:r>
            <a:r>
              <a:rPr lang="fr-FR" sz="1100" dirty="0"/>
              <a:t>dans le groupe traité par pravastatine par rapport à l’autre groupe (</a:t>
            </a:r>
            <a:r>
              <a:rPr lang="fr-FR" sz="1100" dirty="0" smtClean="0"/>
              <a:t>18,5 %).  </a:t>
            </a:r>
            <a:r>
              <a:rPr lang="fr-FR" sz="1100" dirty="0"/>
              <a:t>Une autre étude, la seule étude réalisée spécifiquement chez les gens âgés de 70 à 82 ans « Prospective </a:t>
            </a:r>
            <a:r>
              <a:rPr lang="fr-FR" sz="1100" dirty="0" err="1"/>
              <a:t>study</a:t>
            </a:r>
            <a:r>
              <a:rPr lang="fr-FR" sz="1100" dirty="0"/>
              <a:t> of </a:t>
            </a:r>
            <a:r>
              <a:rPr lang="fr-FR" sz="1100" dirty="0" err="1"/>
              <a:t>pravastatin</a:t>
            </a:r>
            <a:r>
              <a:rPr lang="fr-FR" sz="1100" dirty="0"/>
              <a:t> in the </a:t>
            </a:r>
            <a:r>
              <a:rPr lang="fr-FR" sz="1100" dirty="0" err="1"/>
              <a:t>elderly</a:t>
            </a:r>
            <a:r>
              <a:rPr lang="fr-FR" sz="1100" dirty="0"/>
              <a:t> at </a:t>
            </a:r>
            <a:r>
              <a:rPr lang="fr-FR" sz="1100" dirty="0" err="1"/>
              <a:t>risk</a:t>
            </a:r>
            <a:r>
              <a:rPr lang="fr-FR" sz="1100" dirty="0"/>
              <a:t> » (PROSPER) n’avait pas montré, dans un sous-groupe limité à la prévention primaire, de diminution du nombre d’accidents cardiovasculaires dans le groupe traité par rapport au groupe placebo. Une étude australienne “</a:t>
            </a:r>
            <a:r>
              <a:rPr lang="fr-FR" sz="1100" dirty="0" err="1"/>
              <a:t>Statin</a:t>
            </a:r>
            <a:r>
              <a:rPr lang="fr-FR" sz="1100" dirty="0"/>
              <a:t> </a:t>
            </a:r>
            <a:r>
              <a:rPr lang="fr-FR" sz="1100" dirty="0" err="1"/>
              <a:t>Therapy</a:t>
            </a:r>
            <a:r>
              <a:rPr lang="fr-FR" sz="1100" dirty="0"/>
              <a:t> for </a:t>
            </a:r>
            <a:r>
              <a:rPr lang="fr-FR" sz="1100" dirty="0" err="1"/>
              <a:t>R</a:t>
            </a:r>
            <a:r>
              <a:rPr lang="fr-FR" sz="1100" dirty="0" err="1" smtClean="0"/>
              <a:t>educing</a:t>
            </a:r>
            <a:r>
              <a:rPr lang="fr-FR" sz="1100" dirty="0" smtClean="0"/>
              <a:t> </a:t>
            </a:r>
            <a:r>
              <a:rPr lang="fr-FR" sz="1100" dirty="0"/>
              <a:t>Events in the </a:t>
            </a:r>
            <a:r>
              <a:rPr lang="fr-FR" sz="1100" dirty="0" err="1"/>
              <a:t>Elderly</a:t>
            </a:r>
            <a:r>
              <a:rPr lang="fr-FR" sz="1100" dirty="0"/>
              <a:t>” (STAREE) qui a pour objectif d’étudier l’efficacité des statines en prévention primaire chez les gens âgés de plus de 70 ans est en cours et les résultats sont attendus pour 2020.</a:t>
            </a:r>
          </a:p>
          <a:p>
            <a:pPr algn="just"/>
            <a:r>
              <a:rPr lang="fr-FR" sz="1100" dirty="0"/>
              <a:t> </a:t>
            </a:r>
          </a:p>
          <a:p>
            <a:pPr algn="just"/>
            <a:r>
              <a:rPr lang="fr-FR" sz="1100" dirty="0"/>
              <a:t>Les auteurs rappellent par ailleurs les désordres musculaires </a:t>
            </a:r>
            <a:r>
              <a:rPr lang="fr-FR" sz="1100" dirty="0" smtClean="0"/>
              <a:t>(myalgies, faiblesse musculaire, myopathies, arthropathies, augmentation </a:t>
            </a:r>
            <a:r>
              <a:rPr lang="fr-FR" sz="1100" dirty="0"/>
              <a:t>des CPK </a:t>
            </a:r>
            <a:r>
              <a:rPr lang="fr-FR" sz="1100" dirty="0" smtClean="0"/>
              <a:t>qui </a:t>
            </a:r>
            <a:r>
              <a:rPr lang="fr-FR" sz="1100" dirty="0"/>
              <a:t>peuvent aller jusqu’à la rhabdomyolyse) que peut engendrer un traitement par </a:t>
            </a:r>
            <a:r>
              <a:rPr lang="fr-FR" sz="1100" dirty="0" smtClean="0"/>
              <a:t>statines. </a:t>
            </a:r>
            <a:r>
              <a:rPr lang="fr-FR" sz="1100" dirty="0"/>
              <a:t>Ces effets sont responsables d’une diminution des capacités physiques et d’une fragilité de la personne concernée, avec des répercussions qui sont d’autant plus importantes que l’âge de la personne est élevé. Ainsi, le risque d’hospitalisation pour </a:t>
            </a:r>
            <a:r>
              <a:rPr lang="fr-FR" sz="1100" dirty="0" err="1"/>
              <a:t>rhabdomyolyse</a:t>
            </a:r>
            <a:r>
              <a:rPr lang="fr-FR" sz="1100" dirty="0"/>
              <a:t> est multiplié par 5 dans la population des sujets âgés de plus de 65 ans par rapport aux jeunes adultes (3). Enfin, une altération des fonctions cognitives lors de traitement par statines est évoquée mais reste controversé. </a:t>
            </a:r>
            <a:endParaRPr lang="fr-FR" sz="1100" dirty="0" smtClean="0"/>
          </a:p>
          <a:p>
            <a:pPr algn="just"/>
            <a:endParaRPr lang="fr-FR" sz="1100" dirty="0"/>
          </a:p>
          <a:p>
            <a:pPr algn="just"/>
            <a:r>
              <a:rPr lang="fr-FR" sz="1100" dirty="0"/>
              <a:t>Ces résultats (certainement à confirmer mais qui vont dans le même sens) doivent inciter à s’interroger régulièrement sur la balance bénéfice risque de la prescription des statines en prévention primaire chez des sujets de plus de 75 ans , mais également sur la </a:t>
            </a:r>
            <a:r>
              <a:rPr lang="fr-FR" sz="1100" dirty="0" err="1"/>
              <a:t>déprescription</a:t>
            </a:r>
            <a:r>
              <a:rPr lang="fr-FR" sz="1100" dirty="0"/>
              <a:t> de ces spécialités.</a:t>
            </a:r>
          </a:p>
          <a:p>
            <a:pPr algn="just"/>
            <a:endParaRPr lang="fr-FR" sz="1100" dirty="0"/>
          </a:p>
          <a:p>
            <a:r>
              <a:rPr lang="fr-FR" sz="900" dirty="0"/>
              <a:t>(1) https://www.has-sante.fr/portail/jcms/c_1360516/fr/pour-un-bon-usage-des-statines</a:t>
            </a:r>
          </a:p>
          <a:p>
            <a:r>
              <a:rPr lang="en-US" sz="900" dirty="0"/>
              <a:t>(2) Curfman G. Risks of Statin Therapy in Older Adults. JAMA Intern Med. 2017;177:966.</a:t>
            </a:r>
          </a:p>
          <a:p>
            <a:r>
              <a:rPr lang="en-US" sz="900" dirty="0"/>
              <a:t>(3) </a:t>
            </a:r>
            <a:r>
              <a:rPr lang="fr-FR" sz="900" dirty="0"/>
              <a:t>Han BH et al. </a:t>
            </a:r>
            <a:r>
              <a:rPr lang="fr-FR" sz="900" dirty="0" err="1"/>
              <a:t>Effect</a:t>
            </a:r>
            <a:r>
              <a:rPr lang="fr-FR" sz="900" dirty="0"/>
              <a:t> of </a:t>
            </a:r>
            <a:r>
              <a:rPr lang="fr-FR" sz="900" dirty="0" err="1"/>
              <a:t>Statin</a:t>
            </a:r>
            <a:r>
              <a:rPr lang="fr-FR" sz="900" dirty="0"/>
              <a:t> </a:t>
            </a:r>
            <a:r>
              <a:rPr lang="fr-FR" sz="900" dirty="0" err="1"/>
              <a:t>Treatment</a:t>
            </a:r>
            <a:r>
              <a:rPr lang="fr-FR" sz="900" dirty="0"/>
              <a:t> vs </a:t>
            </a:r>
            <a:r>
              <a:rPr lang="fr-FR" sz="900" dirty="0" err="1"/>
              <a:t>Usual</a:t>
            </a:r>
            <a:r>
              <a:rPr lang="fr-FR" sz="900" dirty="0"/>
              <a:t> Care on </a:t>
            </a:r>
            <a:r>
              <a:rPr lang="fr-FR" sz="900" dirty="0" err="1"/>
              <a:t>Primary</a:t>
            </a:r>
            <a:r>
              <a:rPr lang="fr-FR" sz="900" dirty="0"/>
              <a:t> </a:t>
            </a:r>
            <a:r>
              <a:rPr lang="fr-FR" sz="900" dirty="0" err="1"/>
              <a:t>Cardiovascular</a:t>
            </a:r>
            <a:r>
              <a:rPr lang="fr-FR" sz="900" dirty="0"/>
              <a:t> </a:t>
            </a:r>
            <a:r>
              <a:rPr lang="fr-FR" sz="900" dirty="0" err="1"/>
              <a:t>Prevention</a:t>
            </a:r>
            <a:r>
              <a:rPr lang="fr-FR" sz="900" dirty="0"/>
              <a:t> </a:t>
            </a:r>
            <a:r>
              <a:rPr lang="fr-FR" sz="900" dirty="0" err="1"/>
              <a:t>Among</a:t>
            </a:r>
            <a:r>
              <a:rPr lang="fr-FR" sz="900" dirty="0"/>
              <a:t> </a:t>
            </a:r>
            <a:r>
              <a:rPr lang="fr-FR" sz="900" dirty="0" err="1"/>
              <a:t>Older</a:t>
            </a:r>
            <a:r>
              <a:rPr lang="fr-FR" sz="900" dirty="0"/>
              <a:t> </a:t>
            </a:r>
            <a:r>
              <a:rPr lang="fr-FR" sz="900" dirty="0" err="1"/>
              <a:t>Adults</a:t>
            </a:r>
            <a:r>
              <a:rPr lang="fr-FR" sz="900" dirty="0"/>
              <a:t>: The ALLHAT-LLT </a:t>
            </a:r>
            <a:r>
              <a:rPr lang="fr-FR" sz="900" dirty="0" err="1"/>
              <a:t>Randomized</a:t>
            </a:r>
            <a:r>
              <a:rPr lang="fr-FR" sz="900" dirty="0"/>
              <a:t> </a:t>
            </a:r>
            <a:r>
              <a:rPr lang="fr-FR" sz="900" dirty="0" err="1"/>
              <a:t>Clinical</a:t>
            </a:r>
            <a:r>
              <a:rPr lang="fr-FR" sz="900" dirty="0"/>
              <a:t> Trial. JAMA </a:t>
            </a:r>
            <a:r>
              <a:rPr lang="fr-FR" sz="900" dirty="0" err="1"/>
              <a:t>Intern</a:t>
            </a:r>
            <a:r>
              <a:rPr lang="fr-FR" sz="900" dirty="0"/>
              <a:t> Med. 2017;177:955-965.</a:t>
            </a:r>
          </a:p>
        </p:txBody>
      </p:sp>
    </p:spTree>
    <p:extLst>
      <p:ext uri="{BB962C8B-B14F-4D97-AF65-F5344CB8AC3E}">
        <p14:creationId xmlns:p14="http://schemas.microsoft.com/office/powerpoint/2010/main" val="3155698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Été">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TotalTime>
  <Words>776</Words>
  <Application>Microsoft Office PowerPoint</Application>
  <PresentationFormat>Personnalisé</PresentationFormat>
  <Paragraphs>141</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Company>Chru-Lille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GAUTIER Sophie</dc:creator>
  <cp:lastModifiedBy>BENE JOHANA</cp:lastModifiedBy>
  <cp:revision>75</cp:revision>
  <cp:lastPrinted>2017-11-13T16:58:10Z</cp:lastPrinted>
  <dcterms:created xsi:type="dcterms:W3CDTF">2017-01-04T08:22:37Z</dcterms:created>
  <dcterms:modified xsi:type="dcterms:W3CDTF">2017-11-14T08:29:20Z</dcterms:modified>
</cp:coreProperties>
</file>