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8" r:id="rId3"/>
    <p:sldId id="259" r:id="rId4"/>
    <p:sldId id="260" r:id="rId5"/>
    <p:sldId id="261" r:id="rId6"/>
  </p:sldIdLst>
  <p:sldSz cx="6858000" cy="9906000" type="A4"/>
  <p:notesSz cx="6797675" cy="9928225"/>
  <p:defaultTextStyle>
    <a:defPPr>
      <a:defRPr lang="fr-FR"/>
    </a:defPPr>
    <a:lvl1pPr marL="0" algn="l" defTabSz="914278" rtl="0" eaLnBrk="1" latinLnBrk="0" hangingPunct="1">
      <a:defRPr sz="1800" kern="1200">
        <a:solidFill>
          <a:schemeClr val="tx1"/>
        </a:solidFill>
        <a:latin typeface="+mn-lt"/>
        <a:ea typeface="+mn-ea"/>
        <a:cs typeface="+mn-cs"/>
      </a:defRPr>
    </a:lvl1pPr>
    <a:lvl2pPr marL="457139" algn="l" defTabSz="914278" rtl="0" eaLnBrk="1" latinLnBrk="0" hangingPunct="1">
      <a:defRPr sz="1800" kern="1200">
        <a:solidFill>
          <a:schemeClr val="tx1"/>
        </a:solidFill>
        <a:latin typeface="+mn-lt"/>
        <a:ea typeface="+mn-ea"/>
        <a:cs typeface="+mn-cs"/>
      </a:defRPr>
    </a:lvl2pPr>
    <a:lvl3pPr marL="914278" algn="l" defTabSz="914278" rtl="0" eaLnBrk="1" latinLnBrk="0" hangingPunct="1">
      <a:defRPr sz="1800" kern="1200">
        <a:solidFill>
          <a:schemeClr val="tx1"/>
        </a:solidFill>
        <a:latin typeface="+mn-lt"/>
        <a:ea typeface="+mn-ea"/>
        <a:cs typeface="+mn-cs"/>
      </a:defRPr>
    </a:lvl3pPr>
    <a:lvl4pPr marL="1371417" algn="l" defTabSz="914278" rtl="0" eaLnBrk="1" latinLnBrk="0" hangingPunct="1">
      <a:defRPr sz="1800" kern="1200">
        <a:solidFill>
          <a:schemeClr val="tx1"/>
        </a:solidFill>
        <a:latin typeface="+mn-lt"/>
        <a:ea typeface="+mn-ea"/>
        <a:cs typeface="+mn-cs"/>
      </a:defRPr>
    </a:lvl4pPr>
    <a:lvl5pPr marL="1828555" algn="l" defTabSz="914278" rtl="0" eaLnBrk="1" latinLnBrk="0" hangingPunct="1">
      <a:defRPr sz="1800" kern="1200">
        <a:solidFill>
          <a:schemeClr val="tx1"/>
        </a:solidFill>
        <a:latin typeface="+mn-lt"/>
        <a:ea typeface="+mn-ea"/>
        <a:cs typeface="+mn-cs"/>
      </a:defRPr>
    </a:lvl5pPr>
    <a:lvl6pPr marL="2285694" algn="l" defTabSz="914278" rtl="0" eaLnBrk="1" latinLnBrk="0" hangingPunct="1">
      <a:defRPr sz="1800" kern="1200">
        <a:solidFill>
          <a:schemeClr val="tx1"/>
        </a:solidFill>
        <a:latin typeface="+mn-lt"/>
        <a:ea typeface="+mn-ea"/>
        <a:cs typeface="+mn-cs"/>
      </a:defRPr>
    </a:lvl6pPr>
    <a:lvl7pPr marL="2742833" algn="l" defTabSz="914278" rtl="0" eaLnBrk="1" latinLnBrk="0" hangingPunct="1">
      <a:defRPr sz="1800" kern="1200">
        <a:solidFill>
          <a:schemeClr val="tx1"/>
        </a:solidFill>
        <a:latin typeface="+mn-lt"/>
        <a:ea typeface="+mn-ea"/>
        <a:cs typeface="+mn-cs"/>
      </a:defRPr>
    </a:lvl7pPr>
    <a:lvl8pPr marL="3199972" algn="l" defTabSz="914278" rtl="0" eaLnBrk="1" latinLnBrk="0" hangingPunct="1">
      <a:defRPr sz="1800" kern="1200">
        <a:solidFill>
          <a:schemeClr val="tx1"/>
        </a:solidFill>
        <a:latin typeface="+mn-lt"/>
        <a:ea typeface="+mn-ea"/>
        <a:cs typeface="+mn-cs"/>
      </a:defRPr>
    </a:lvl8pPr>
    <a:lvl9pPr marL="3657111" algn="l" defTabSz="914278"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930" y="1656"/>
      </p:cViewPr>
      <p:guideLst>
        <p:guide orient="horz" pos="312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DF758468-2483-4929-9CED-3D8E32AF2993}" type="datetimeFigureOut">
              <a:rPr lang="fr-FR" smtClean="0"/>
              <a:t>09/01/2017</a:t>
            </a:fld>
            <a:endParaRPr lang="fr-FR"/>
          </a:p>
        </p:txBody>
      </p:sp>
      <p:sp>
        <p:nvSpPr>
          <p:cNvPr id="4" name="Espace réservé du pied de page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r>
              <a:rPr lang="fr-FR" smtClean="0"/>
              <a:t>Brèv Pharmacovig 2017 janvier-avril:54</a:t>
            </a:r>
            <a:endParaRPr lang="fr-FR"/>
          </a:p>
        </p:txBody>
      </p:sp>
      <p:sp>
        <p:nvSpPr>
          <p:cNvPr id="5" name="Espace réservé du numéro de diapositive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9119FEE8-07C1-49A4-B462-40BDE497474B}" type="slidenum">
              <a:rPr lang="fr-FR" smtClean="0"/>
              <a:t>‹N°›</a:t>
            </a:fld>
            <a:endParaRPr lang="fr-FR"/>
          </a:p>
        </p:txBody>
      </p:sp>
    </p:spTree>
    <p:extLst>
      <p:ext uri="{BB962C8B-B14F-4D97-AF65-F5344CB8AC3E}">
        <p14:creationId xmlns:p14="http://schemas.microsoft.com/office/powerpoint/2010/main" val="343830085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13BD08E3-F49E-4425-807A-5CB9B4B31264}" type="datetimeFigureOut">
              <a:rPr lang="fr-FR" smtClean="0"/>
              <a:t>09/01/2017</a:t>
            </a:fld>
            <a:endParaRPr lang="fr-FR"/>
          </a:p>
        </p:txBody>
      </p:sp>
      <p:sp>
        <p:nvSpPr>
          <p:cNvPr id="4" name="Espace réservé de l'image des diapositives 3"/>
          <p:cNvSpPr>
            <a:spLocks noGrp="1" noRot="1" noChangeAspect="1"/>
          </p:cNvSpPr>
          <p:nvPr>
            <p:ph type="sldImg" idx="2"/>
          </p:nvPr>
        </p:nvSpPr>
        <p:spPr>
          <a:xfrm>
            <a:off x="2111375" y="744538"/>
            <a:ext cx="25749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r>
              <a:rPr lang="fr-FR" smtClean="0"/>
              <a:t>Brèv Pharmacovig 2017 janvier-avril:54</a:t>
            </a:r>
            <a:endParaRPr lang="fr-FR"/>
          </a:p>
        </p:txBody>
      </p:sp>
      <p:sp>
        <p:nvSpPr>
          <p:cNvPr id="7" name="Espace réservé du numéro de diapositive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8EC7E835-2705-4DE3-BD25-A9DDE7C145D0}" type="slidenum">
              <a:rPr lang="fr-FR" smtClean="0"/>
              <a:t>‹N°›</a:t>
            </a:fld>
            <a:endParaRPr lang="fr-FR"/>
          </a:p>
        </p:txBody>
      </p:sp>
    </p:spTree>
    <p:extLst>
      <p:ext uri="{BB962C8B-B14F-4D97-AF65-F5344CB8AC3E}">
        <p14:creationId xmlns:p14="http://schemas.microsoft.com/office/powerpoint/2010/main" val="3893414832"/>
      </p:ext>
    </p:extLst>
  </p:cSld>
  <p:clrMap bg1="lt1" tx1="dk1" bg2="lt2" tx2="dk2" accent1="accent1" accent2="accent2" accent3="accent3" accent4="accent4" accent5="accent5" accent6="accent6" hlink="hlink" folHlink="folHlink"/>
  <p:hf sldNum="0" hdr="0" ftr="0" dt="0"/>
  <p:notesStyle>
    <a:lvl1pPr marL="0" algn="l" defTabSz="914278" rtl="0" eaLnBrk="1" latinLnBrk="0" hangingPunct="1">
      <a:defRPr sz="1200" kern="1200">
        <a:solidFill>
          <a:schemeClr val="tx1"/>
        </a:solidFill>
        <a:latin typeface="+mn-lt"/>
        <a:ea typeface="+mn-ea"/>
        <a:cs typeface="+mn-cs"/>
      </a:defRPr>
    </a:lvl1pPr>
    <a:lvl2pPr marL="457139" algn="l" defTabSz="914278" rtl="0" eaLnBrk="1" latinLnBrk="0" hangingPunct="1">
      <a:defRPr sz="1200" kern="1200">
        <a:solidFill>
          <a:schemeClr val="tx1"/>
        </a:solidFill>
        <a:latin typeface="+mn-lt"/>
        <a:ea typeface="+mn-ea"/>
        <a:cs typeface="+mn-cs"/>
      </a:defRPr>
    </a:lvl2pPr>
    <a:lvl3pPr marL="914278" algn="l" defTabSz="914278" rtl="0" eaLnBrk="1" latinLnBrk="0" hangingPunct="1">
      <a:defRPr sz="1200" kern="1200">
        <a:solidFill>
          <a:schemeClr val="tx1"/>
        </a:solidFill>
        <a:latin typeface="+mn-lt"/>
        <a:ea typeface="+mn-ea"/>
        <a:cs typeface="+mn-cs"/>
      </a:defRPr>
    </a:lvl3pPr>
    <a:lvl4pPr marL="1371417" algn="l" defTabSz="914278" rtl="0" eaLnBrk="1" latinLnBrk="0" hangingPunct="1">
      <a:defRPr sz="1200" kern="1200">
        <a:solidFill>
          <a:schemeClr val="tx1"/>
        </a:solidFill>
        <a:latin typeface="+mn-lt"/>
        <a:ea typeface="+mn-ea"/>
        <a:cs typeface="+mn-cs"/>
      </a:defRPr>
    </a:lvl4pPr>
    <a:lvl5pPr marL="1828555" algn="l" defTabSz="914278" rtl="0" eaLnBrk="1" latinLnBrk="0" hangingPunct="1">
      <a:defRPr sz="1200" kern="1200">
        <a:solidFill>
          <a:schemeClr val="tx1"/>
        </a:solidFill>
        <a:latin typeface="+mn-lt"/>
        <a:ea typeface="+mn-ea"/>
        <a:cs typeface="+mn-cs"/>
      </a:defRPr>
    </a:lvl5pPr>
    <a:lvl6pPr marL="2285694" algn="l" defTabSz="914278" rtl="0" eaLnBrk="1" latinLnBrk="0" hangingPunct="1">
      <a:defRPr sz="1200" kern="1200">
        <a:solidFill>
          <a:schemeClr val="tx1"/>
        </a:solidFill>
        <a:latin typeface="+mn-lt"/>
        <a:ea typeface="+mn-ea"/>
        <a:cs typeface="+mn-cs"/>
      </a:defRPr>
    </a:lvl6pPr>
    <a:lvl7pPr marL="2742833" algn="l" defTabSz="914278" rtl="0" eaLnBrk="1" latinLnBrk="0" hangingPunct="1">
      <a:defRPr sz="1200" kern="1200">
        <a:solidFill>
          <a:schemeClr val="tx1"/>
        </a:solidFill>
        <a:latin typeface="+mn-lt"/>
        <a:ea typeface="+mn-ea"/>
        <a:cs typeface="+mn-cs"/>
      </a:defRPr>
    </a:lvl7pPr>
    <a:lvl8pPr marL="3199972" algn="l" defTabSz="914278" rtl="0" eaLnBrk="1" latinLnBrk="0" hangingPunct="1">
      <a:defRPr sz="1200" kern="1200">
        <a:solidFill>
          <a:schemeClr val="tx1"/>
        </a:solidFill>
        <a:latin typeface="+mn-lt"/>
        <a:ea typeface="+mn-ea"/>
        <a:cs typeface="+mn-cs"/>
      </a:defRPr>
    </a:lvl8pPr>
    <a:lvl9pPr marL="3657111" algn="l" defTabSz="91427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111375" y="744538"/>
            <a:ext cx="2574925" cy="3722687"/>
          </a:xfrm>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20439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1" y="3077284"/>
            <a:ext cx="5829300" cy="2123369"/>
          </a:xfrm>
        </p:spPr>
        <p:txBody>
          <a:bodyPr/>
          <a:lstStyle/>
          <a:p>
            <a:r>
              <a:rPr lang="fr-FR" smtClean="0"/>
              <a:t>Modifiez le style du titre</a:t>
            </a:r>
            <a:endParaRPr lang="fr-FR"/>
          </a:p>
        </p:txBody>
      </p:sp>
      <p:sp>
        <p:nvSpPr>
          <p:cNvPr id="3" name="Sous-titr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139" indent="0" algn="ctr">
              <a:buNone/>
              <a:defRPr>
                <a:solidFill>
                  <a:schemeClr val="tx1">
                    <a:tint val="75000"/>
                  </a:schemeClr>
                </a:solidFill>
              </a:defRPr>
            </a:lvl2pPr>
            <a:lvl3pPr marL="914278" indent="0" algn="ctr">
              <a:buNone/>
              <a:defRPr>
                <a:solidFill>
                  <a:schemeClr val="tx1">
                    <a:tint val="75000"/>
                  </a:schemeClr>
                </a:solidFill>
              </a:defRPr>
            </a:lvl3pPr>
            <a:lvl4pPr marL="1371417" indent="0" algn="ctr">
              <a:buNone/>
              <a:defRPr>
                <a:solidFill>
                  <a:schemeClr val="tx1">
                    <a:tint val="75000"/>
                  </a:schemeClr>
                </a:solidFill>
              </a:defRPr>
            </a:lvl4pPr>
            <a:lvl5pPr marL="1828555" indent="0" algn="ctr">
              <a:buNone/>
              <a:defRPr>
                <a:solidFill>
                  <a:schemeClr val="tx1">
                    <a:tint val="75000"/>
                  </a:schemeClr>
                </a:solidFill>
              </a:defRPr>
            </a:lvl5pPr>
            <a:lvl6pPr marL="2285694" indent="0" algn="ctr">
              <a:buNone/>
              <a:defRPr>
                <a:solidFill>
                  <a:schemeClr val="tx1">
                    <a:tint val="75000"/>
                  </a:schemeClr>
                </a:solidFill>
              </a:defRPr>
            </a:lvl6pPr>
            <a:lvl7pPr marL="2742833" indent="0" algn="ctr">
              <a:buNone/>
              <a:defRPr>
                <a:solidFill>
                  <a:schemeClr val="tx1">
                    <a:tint val="75000"/>
                  </a:schemeClr>
                </a:solidFill>
              </a:defRPr>
            </a:lvl7pPr>
            <a:lvl8pPr marL="3199972" indent="0" algn="ctr">
              <a:buNone/>
              <a:defRPr>
                <a:solidFill>
                  <a:schemeClr val="tx1">
                    <a:tint val="75000"/>
                  </a:schemeClr>
                </a:solidFill>
              </a:defRPr>
            </a:lvl8pPr>
            <a:lvl9pPr marL="3657111"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07D3E7E-CA96-4BD6-9D26-1736B7EE567A}" type="datetime1">
              <a:rPr lang="fr-FR" smtClean="0"/>
              <a:t>09/01/2017</a:t>
            </a:fld>
            <a:endParaRPr lang="fr-FR"/>
          </a:p>
        </p:txBody>
      </p:sp>
      <p:sp>
        <p:nvSpPr>
          <p:cNvPr id="5" name="Espace réservé du pied de page 4"/>
          <p:cNvSpPr>
            <a:spLocks noGrp="1"/>
          </p:cNvSpPr>
          <p:nvPr>
            <p:ph type="ftr" sz="quarter" idx="11"/>
          </p:nvPr>
        </p:nvSpPr>
        <p:spPr/>
        <p:txBody>
          <a:bodyPr/>
          <a:lstStyle/>
          <a:p>
            <a:r>
              <a:rPr lang="fr-FR" smtClean="0"/>
              <a:t>Brèv Pharmacovig 2017; janvier - avril:54</a:t>
            </a:r>
            <a:endParaRPr lang="fr-FR"/>
          </a:p>
        </p:txBody>
      </p:sp>
      <p:sp>
        <p:nvSpPr>
          <p:cNvPr id="6" name="Espace réservé du numéro de diapositive 5"/>
          <p:cNvSpPr>
            <a:spLocks noGrp="1"/>
          </p:cNvSpPr>
          <p:nvPr>
            <p:ph type="sldNum" sz="quarter" idx="12"/>
          </p:nvPr>
        </p:nvSpPr>
        <p:spPr/>
        <p:txBody>
          <a:bodyPr/>
          <a:lstStyle/>
          <a:p>
            <a:fld id="{3687039E-D1A5-48ED-BDC9-277418B539B3}" type="slidenum">
              <a:rPr lang="fr-FR" smtClean="0"/>
              <a:t>‹N°›</a:t>
            </a:fld>
            <a:endParaRPr lang="fr-FR"/>
          </a:p>
        </p:txBody>
      </p:sp>
    </p:spTree>
    <p:extLst>
      <p:ext uri="{BB962C8B-B14F-4D97-AF65-F5344CB8AC3E}">
        <p14:creationId xmlns:p14="http://schemas.microsoft.com/office/powerpoint/2010/main" val="3851942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1F8D4D5-5EA9-421C-AFE2-3B2AFA43EEE2}" type="datetime1">
              <a:rPr lang="fr-FR" smtClean="0"/>
              <a:t>09/01/2017</a:t>
            </a:fld>
            <a:endParaRPr lang="fr-FR"/>
          </a:p>
        </p:txBody>
      </p:sp>
      <p:sp>
        <p:nvSpPr>
          <p:cNvPr id="5" name="Espace réservé du pied de page 4"/>
          <p:cNvSpPr>
            <a:spLocks noGrp="1"/>
          </p:cNvSpPr>
          <p:nvPr>
            <p:ph type="ftr" sz="quarter" idx="11"/>
          </p:nvPr>
        </p:nvSpPr>
        <p:spPr/>
        <p:txBody>
          <a:bodyPr/>
          <a:lstStyle/>
          <a:p>
            <a:r>
              <a:rPr lang="fr-FR" smtClean="0"/>
              <a:t>Brèv Pharmacovig 2017; janvier - avril:54</a:t>
            </a:r>
            <a:endParaRPr lang="fr-FR"/>
          </a:p>
        </p:txBody>
      </p:sp>
      <p:sp>
        <p:nvSpPr>
          <p:cNvPr id="6" name="Espace réservé du numéro de diapositive 5"/>
          <p:cNvSpPr>
            <a:spLocks noGrp="1"/>
          </p:cNvSpPr>
          <p:nvPr>
            <p:ph type="sldNum" sz="quarter" idx="12"/>
          </p:nvPr>
        </p:nvSpPr>
        <p:spPr/>
        <p:txBody>
          <a:bodyPr/>
          <a:lstStyle/>
          <a:p>
            <a:fld id="{3687039E-D1A5-48ED-BDC9-277418B539B3}" type="slidenum">
              <a:rPr lang="fr-FR" smtClean="0"/>
              <a:t>‹N°›</a:t>
            </a:fld>
            <a:endParaRPr lang="fr-FR"/>
          </a:p>
        </p:txBody>
      </p:sp>
    </p:spTree>
    <p:extLst>
      <p:ext uri="{BB962C8B-B14F-4D97-AF65-F5344CB8AC3E}">
        <p14:creationId xmlns:p14="http://schemas.microsoft.com/office/powerpoint/2010/main" val="512453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701"/>
            <a:ext cx="1543050" cy="8452202"/>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342901" y="396701"/>
            <a:ext cx="4514850" cy="845220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9DCE048-D209-4CE2-A21B-D0586F41939B}" type="datetime1">
              <a:rPr lang="fr-FR" smtClean="0"/>
              <a:t>09/01/2017</a:t>
            </a:fld>
            <a:endParaRPr lang="fr-FR"/>
          </a:p>
        </p:txBody>
      </p:sp>
      <p:sp>
        <p:nvSpPr>
          <p:cNvPr id="5" name="Espace réservé du pied de page 4"/>
          <p:cNvSpPr>
            <a:spLocks noGrp="1"/>
          </p:cNvSpPr>
          <p:nvPr>
            <p:ph type="ftr" sz="quarter" idx="11"/>
          </p:nvPr>
        </p:nvSpPr>
        <p:spPr/>
        <p:txBody>
          <a:bodyPr/>
          <a:lstStyle/>
          <a:p>
            <a:r>
              <a:rPr lang="fr-FR" smtClean="0"/>
              <a:t>Brèv Pharmacovig 2017; janvier - avril:54</a:t>
            </a:r>
            <a:endParaRPr lang="fr-FR"/>
          </a:p>
        </p:txBody>
      </p:sp>
      <p:sp>
        <p:nvSpPr>
          <p:cNvPr id="6" name="Espace réservé du numéro de diapositive 5"/>
          <p:cNvSpPr>
            <a:spLocks noGrp="1"/>
          </p:cNvSpPr>
          <p:nvPr>
            <p:ph type="sldNum" sz="quarter" idx="12"/>
          </p:nvPr>
        </p:nvSpPr>
        <p:spPr/>
        <p:txBody>
          <a:bodyPr/>
          <a:lstStyle/>
          <a:p>
            <a:fld id="{3687039E-D1A5-48ED-BDC9-277418B539B3}" type="slidenum">
              <a:rPr lang="fr-FR" smtClean="0"/>
              <a:t>‹N°›</a:t>
            </a:fld>
            <a:endParaRPr lang="fr-FR"/>
          </a:p>
        </p:txBody>
      </p:sp>
    </p:spTree>
    <p:extLst>
      <p:ext uri="{BB962C8B-B14F-4D97-AF65-F5344CB8AC3E}">
        <p14:creationId xmlns:p14="http://schemas.microsoft.com/office/powerpoint/2010/main" val="2464516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B05D50D-E9D5-4702-8D15-7D2A8BCFB3BA}" type="datetime1">
              <a:rPr lang="fr-FR" smtClean="0"/>
              <a:t>09/01/2017</a:t>
            </a:fld>
            <a:endParaRPr lang="fr-FR"/>
          </a:p>
        </p:txBody>
      </p:sp>
      <p:sp>
        <p:nvSpPr>
          <p:cNvPr id="5" name="Espace réservé du pied de page 4"/>
          <p:cNvSpPr>
            <a:spLocks noGrp="1"/>
          </p:cNvSpPr>
          <p:nvPr>
            <p:ph type="ftr" sz="quarter" idx="11"/>
          </p:nvPr>
        </p:nvSpPr>
        <p:spPr/>
        <p:txBody>
          <a:bodyPr/>
          <a:lstStyle/>
          <a:p>
            <a:r>
              <a:rPr lang="fr-FR" smtClean="0"/>
              <a:t>Brèv Pharmacovig 2017; janvier - avril:54</a:t>
            </a:r>
            <a:endParaRPr lang="fr-FR"/>
          </a:p>
        </p:txBody>
      </p:sp>
      <p:sp>
        <p:nvSpPr>
          <p:cNvPr id="6" name="Espace réservé du numéro de diapositive 5"/>
          <p:cNvSpPr>
            <a:spLocks noGrp="1"/>
          </p:cNvSpPr>
          <p:nvPr>
            <p:ph type="sldNum" sz="quarter" idx="12"/>
          </p:nvPr>
        </p:nvSpPr>
        <p:spPr/>
        <p:txBody>
          <a:bodyPr/>
          <a:lstStyle/>
          <a:p>
            <a:fld id="{3687039E-D1A5-48ED-BDC9-277418B539B3}" type="slidenum">
              <a:rPr lang="fr-FR" smtClean="0"/>
              <a:t>‹N°›</a:t>
            </a:fld>
            <a:endParaRPr lang="fr-FR"/>
          </a:p>
        </p:txBody>
      </p:sp>
    </p:spTree>
    <p:extLst>
      <p:ext uri="{BB962C8B-B14F-4D97-AF65-F5344CB8AC3E}">
        <p14:creationId xmlns:p14="http://schemas.microsoft.com/office/powerpoint/2010/main" val="3471488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6" y="6365522"/>
            <a:ext cx="5829300" cy="1967442"/>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541736" y="4198588"/>
            <a:ext cx="5829300" cy="2166936"/>
          </a:xfrm>
        </p:spPr>
        <p:txBody>
          <a:bodyPr anchor="b"/>
          <a:lstStyle>
            <a:lvl1pPr marL="0" indent="0">
              <a:buNone/>
              <a:defRPr sz="2000">
                <a:solidFill>
                  <a:schemeClr val="tx1">
                    <a:tint val="75000"/>
                  </a:schemeClr>
                </a:solidFill>
              </a:defRPr>
            </a:lvl1pPr>
            <a:lvl2pPr marL="457139" indent="0">
              <a:buNone/>
              <a:defRPr sz="1800">
                <a:solidFill>
                  <a:schemeClr val="tx1">
                    <a:tint val="75000"/>
                  </a:schemeClr>
                </a:solidFill>
              </a:defRPr>
            </a:lvl2pPr>
            <a:lvl3pPr marL="914278" indent="0">
              <a:buNone/>
              <a:defRPr sz="1600">
                <a:solidFill>
                  <a:schemeClr val="tx1">
                    <a:tint val="75000"/>
                  </a:schemeClr>
                </a:solidFill>
              </a:defRPr>
            </a:lvl3pPr>
            <a:lvl4pPr marL="1371417" indent="0">
              <a:buNone/>
              <a:defRPr sz="1400">
                <a:solidFill>
                  <a:schemeClr val="tx1">
                    <a:tint val="75000"/>
                  </a:schemeClr>
                </a:solidFill>
              </a:defRPr>
            </a:lvl4pPr>
            <a:lvl5pPr marL="1828555" indent="0">
              <a:buNone/>
              <a:defRPr sz="1400">
                <a:solidFill>
                  <a:schemeClr val="tx1">
                    <a:tint val="75000"/>
                  </a:schemeClr>
                </a:solidFill>
              </a:defRPr>
            </a:lvl5pPr>
            <a:lvl6pPr marL="2285694" indent="0">
              <a:buNone/>
              <a:defRPr sz="1400">
                <a:solidFill>
                  <a:schemeClr val="tx1">
                    <a:tint val="75000"/>
                  </a:schemeClr>
                </a:solidFill>
              </a:defRPr>
            </a:lvl6pPr>
            <a:lvl7pPr marL="2742833" indent="0">
              <a:buNone/>
              <a:defRPr sz="1400">
                <a:solidFill>
                  <a:schemeClr val="tx1">
                    <a:tint val="75000"/>
                  </a:schemeClr>
                </a:solidFill>
              </a:defRPr>
            </a:lvl7pPr>
            <a:lvl8pPr marL="3199972" indent="0">
              <a:buNone/>
              <a:defRPr sz="1400">
                <a:solidFill>
                  <a:schemeClr val="tx1">
                    <a:tint val="75000"/>
                  </a:schemeClr>
                </a:solidFill>
              </a:defRPr>
            </a:lvl8pPr>
            <a:lvl9pPr marL="3657111"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A2E8852-9CAD-47E3-91C0-D8C2D5E67F20}" type="datetime1">
              <a:rPr lang="fr-FR" smtClean="0"/>
              <a:t>09/01/2017</a:t>
            </a:fld>
            <a:endParaRPr lang="fr-FR"/>
          </a:p>
        </p:txBody>
      </p:sp>
      <p:sp>
        <p:nvSpPr>
          <p:cNvPr id="5" name="Espace réservé du pied de page 4"/>
          <p:cNvSpPr>
            <a:spLocks noGrp="1"/>
          </p:cNvSpPr>
          <p:nvPr>
            <p:ph type="ftr" sz="quarter" idx="11"/>
          </p:nvPr>
        </p:nvSpPr>
        <p:spPr/>
        <p:txBody>
          <a:bodyPr/>
          <a:lstStyle/>
          <a:p>
            <a:r>
              <a:rPr lang="fr-FR" smtClean="0"/>
              <a:t>Brèv Pharmacovig 2017; janvier - avril:54</a:t>
            </a:r>
            <a:endParaRPr lang="fr-FR"/>
          </a:p>
        </p:txBody>
      </p:sp>
      <p:sp>
        <p:nvSpPr>
          <p:cNvPr id="6" name="Espace réservé du numéro de diapositive 5"/>
          <p:cNvSpPr>
            <a:spLocks noGrp="1"/>
          </p:cNvSpPr>
          <p:nvPr>
            <p:ph type="sldNum" sz="quarter" idx="12"/>
          </p:nvPr>
        </p:nvSpPr>
        <p:spPr/>
        <p:txBody>
          <a:bodyPr/>
          <a:lstStyle/>
          <a:p>
            <a:fld id="{3687039E-D1A5-48ED-BDC9-277418B539B3}" type="slidenum">
              <a:rPr lang="fr-FR" smtClean="0"/>
              <a:t>‹N°›</a:t>
            </a:fld>
            <a:endParaRPr lang="fr-FR"/>
          </a:p>
        </p:txBody>
      </p:sp>
    </p:spTree>
    <p:extLst>
      <p:ext uri="{BB962C8B-B14F-4D97-AF65-F5344CB8AC3E}">
        <p14:creationId xmlns:p14="http://schemas.microsoft.com/office/powerpoint/2010/main" val="284286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342900" y="2311403"/>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486150" y="2311403"/>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00348E8-E362-43D1-BF39-A247FFCE72D6}" type="datetime1">
              <a:rPr lang="fr-FR" smtClean="0"/>
              <a:t>09/01/2017</a:t>
            </a:fld>
            <a:endParaRPr lang="fr-FR"/>
          </a:p>
        </p:txBody>
      </p:sp>
      <p:sp>
        <p:nvSpPr>
          <p:cNvPr id="6" name="Espace réservé du pied de page 5"/>
          <p:cNvSpPr>
            <a:spLocks noGrp="1"/>
          </p:cNvSpPr>
          <p:nvPr>
            <p:ph type="ftr" sz="quarter" idx="11"/>
          </p:nvPr>
        </p:nvSpPr>
        <p:spPr/>
        <p:txBody>
          <a:bodyPr/>
          <a:lstStyle/>
          <a:p>
            <a:r>
              <a:rPr lang="fr-FR" smtClean="0"/>
              <a:t>Brèv Pharmacovig 2017; janvier - avril:54</a:t>
            </a:r>
            <a:endParaRPr lang="fr-FR"/>
          </a:p>
        </p:txBody>
      </p:sp>
      <p:sp>
        <p:nvSpPr>
          <p:cNvPr id="7" name="Espace réservé du numéro de diapositive 6"/>
          <p:cNvSpPr>
            <a:spLocks noGrp="1"/>
          </p:cNvSpPr>
          <p:nvPr>
            <p:ph type="sldNum" sz="quarter" idx="12"/>
          </p:nvPr>
        </p:nvSpPr>
        <p:spPr/>
        <p:txBody>
          <a:bodyPr/>
          <a:lstStyle/>
          <a:p>
            <a:fld id="{3687039E-D1A5-48ED-BDC9-277418B539B3}" type="slidenum">
              <a:rPr lang="fr-FR" smtClean="0"/>
              <a:t>‹N°›</a:t>
            </a:fld>
            <a:endParaRPr lang="fr-FR"/>
          </a:p>
        </p:txBody>
      </p:sp>
    </p:spTree>
    <p:extLst>
      <p:ext uri="{BB962C8B-B14F-4D97-AF65-F5344CB8AC3E}">
        <p14:creationId xmlns:p14="http://schemas.microsoft.com/office/powerpoint/2010/main" val="2061982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42902" y="2217385"/>
            <a:ext cx="3030141" cy="924101"/>
          </a:xfrm>
        </p:spPr>
        <p:txBody>
          <a:bodyPr anchor="b"/>
          <a:lstStyle>
            <a:lvl1pPr marL="0" indent="0">
              <a:buNone/>
              <a:defRPr sz="2400" b="1"/>
            </a:lvl1pPr>
            <a:lvl2pPr marL="457139" indent="0">
              <a:buNone/>
              <a:defRPr sz="2000" b="1"/>
            </a:lvl2pPr>
            <a:lvl3pPr marL="914278" indent="0">
              <a:buNone/>
              <a:defRPr sz="1800" b="1"/>
            </a:lvl3pPr>
            <a:lvl4pPr marL="1371417" indent="0">
              <a:buNone/>
              <a:defRPr sz="1600" b="1"/>
            </a:lvl4pPr>
            <a:lvl5pPr marL="1828555" indent="0">
              <a:buNone/>
              <a:defRPr sz="1600" b="1"/>
            </a:lvl5pPr>
            <a:lvl6pPr marL="2285694" indent="0">
              <a:buNone/>
              <a:defRPr sz="1600" b="1"/>
            </a:lvl6pPr>
            <a:lvl7pPr marL="2742833" indent="0">
              <a:buNone/>
              <a:defRPr sz="1600" b="1"/>
            </a:lvl7pPr>
            <a:lvl8pPr marL="3199972" indent="0">
              <a:buNone/>
              <a:defRPr sz="1600" b="1"/>
            </a:lvl8pPr>
            <a:lvl9pPr marL="3657111"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42902"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71" y="2217385"/>
            <a:ext cx="3031331" cy="924101"/>
          </a:xfrm>
        </p:spPr>
        <p:txBody>
          <a:bodyPr anchor="b"/>
          <a:lstStyle>
            <a:lvl1pPr marL="0" indent="0">
              <a:buNone/>
              <a:defRPr sz="2400" b="1"/>
            </a:lvl1pPr>
            <a:lvl2pPr marL="457139" indent="0">
              <a:buNone/>
              <a:defRPr sz="2000" b="1"/>
            </a:lvl2pPr>
            <a:lvl3pPr marL="914278" indent="0">
              <a:buNone/>
              <a:defRPr sz="1800" b="1"/>
            </a:lvl3pPr>
            <a:lvl4pPr marL="1371417" indent="0">
              <a:buNone/>
              <a:defRPr sz="1600" b="1"/>
            </a:lvl4pPr>
            <a:lvl5pPr marL="1828555" indent="0">
              <a:buNone/>
              <a:defRPr sz="1600" b="1"/>
            </a:lvl5pPr>
            <a:lvl6pPr marL="2285694" indent="0">
              <a:buNone/>
              <a:defRPr sz="1600" b="1"/>
            </a:lvl6pPr>
            <a:lvl7pPr marL="2742833" indent="0">
              <a:buNone/>
              <a:defRPr sz="1600" b="1"/>
            </a:lvl7pPr>
            <a:lvl8pPr marL="3199972" indent="0">
              <a:buNone/>
              <a:defRPr sz="1600" b="1"/>
            </a:lvl8pPr>
            <a:lvl9pPr marL="3657111"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71"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AAF3395-9857-418B-A9C7-6C8695E501AE}" type="datetime1">
              <a:rPr lang="fr-FR" smtClean="0"/>
              <a:t>09/01/2017</a:t>
            </a:fld>
            <a:endParaRPr lang="fr-FR"/>
          </a:p>
        </p:txBody>
      </p:sp>
      <p:sp>
        <p:nvSpPr>
          <p:cNvPr id="8" name="Espace réservé du pied de page 7"/>
          <p:cNvSpPr>
            <a:spLocks noGrp="1"/>
          </p:cNvSpPr>
          <p:nvPr>
            <p:ph type="ftr" sz="quarter" idx="11"/>
          </p:nvPr>
        </p:nvSpPr>
        <p:spPr/>
        <p:txBody>
          <a:bodyPr/>
          <a:lstStyle/>
          <a:p>
            <a:r>
              <a:rPr lang="fr-FR" smtClean="0"/>
              <a:t>Brèv Pharmacovig 2017; janvier - avril:54</a:t>
            </a:r>
            <a:endParaRPr lang="fr-FR"/>
          </a:p>
        </p:txBody>
      </p:sp>
      <p:sp>
        <p:nvSpPr>
          <p:cNvPr id="9" name="Espace réservé du numéro de diapositive 8"/>
          <p:cNvSpPr>
            <a:spLocks noGrp="1"/>
          </p:cNvSpPr>
          <p:nvPr>
            <p:ph type="sldNum" sz="quarter" idx="12"/>
          </p:nvPr>
        </p:nvSpPr>
        <p:spPr/>
        <p:txBody>
          <a:bodyPr/>
          <a:lstStyle/>
          <a:p>
            <a:fld id="{3687039E-D1A5-48ED-BDC9-277418B539B3}" type="slidenum">
              <a:rPr lang="fr-FR" smtClean="0"/>
              <a:t>‹N°›</a:t>
            </a:fld>
            <a:endParaRPr lang="fr-FR"/>
          </a:p>
        </p:txBody>
      </p:sp>
    </p:spTree>
    <p:extLst>
      <p:ext uri="{BB962C8B-B14F-4D97-AF65-F5344CB8AC3E}">
        <p14:creationId xmlns:p14="http://schemas.microsoft.com/office/powerpoint/2010/main" val="3323136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7088461-8626-42B5-88D7-1ADBA25E4EC7}" type="datetime1">
              <a:rPr lang="fr-FR" smtClean="0"/>
              <a:t>09/01/2017</a:t>
            </a:fld>
            <a:endParaRPr lang="fr-FR"/>
          </a:p>
        </p:txBody>
      </p:sp>
      <p:sp>
        <p:nvSpPr>
          <p:cNvPr id="4" name="Espace réservé du pied de page 3"/>
          <p:cNvSpPr>
            <a:spLocks noGrp="1"/>
          </p:cNvSpPr>
          <p:nvPr>
            <p:ph type="ftr" sz="quarter" idx="11"/>
          </p:nvPr>
        </p:nvSpPr>
        <p:spPr/>
        <p:txBody>
          <a:bodyPr/>
          <a:lstStyle/>
          <a:p>
            <a:r>
              <a:rPr lang="fr-FR" smtClean="0"/>
              <a:t>Brèv Pharmacovig 2017; janvier - avril:54</a:t>
            </a:r>
            <a:endParaRPr lang="fr-FR"/>
          </a:p>
        </p:txBody>
      </p:sp>
      <p:sp>
        <p:nvSpPr>
          <p:cNvPr id="5" name="Espace réservé du numéro de diapositive 4"/>
          <p:cNvSpPr>
            <a:spLocks noGrp="1"/>
          </p:cNvSpPr>
          <p:nvPr>
            <p:ph type="sldNum" sz="quarter" idx="12"/>
          </p:nvPr>
        </p:nvSpPr>
        <p:spPr/>
        <p:txBody>
          <a:bodyPr/>
          <a:lstStyle/>
          <a:p>
            <a:fld id="{3687039E-D1A5-48ED-BDC9-277418B539B3}" type="slidenum">
              <a:rPr lang="fr-FR" smtClean="0"/>
              <a:t>‹N°›</a:t>
            </a:fld>
            <a:endParaRPr lang="fr-FR"/>
          </a:p>
        </p:txBody>
      </p:sp>
    </p:spTree>
    <p:extLst>
      <p:ext uri="{BB962C8B-B14F-4D97-AF65-F5344CB8AC3E}">
        <p14:creationId xmlns:p14="http://schemas.microsoft.com/office/powerpoint/2010/main" val="2570981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47184C2-2AF6-4507-AE28-EBAA466821D7}" type="datetime1">
              <a:rPr lang="fr-FR" smtClean="0"/>
              <a:t>09/01/2017</a:t>
            </a:fld>
            <a:endParaRPr lang="fr-FR"/>
          </a:p>
        </p:txBody>
      </p:sp>
      <p:sp>
        <p:nvSpPr>
          <p:cNvPr id="3" name="Espace réservé du pied de page 2"/>
          <p:cNvSpPr>
            <a:spLocks noGrp="1"/>
          </p:cNvSpPr>
          <p:nvPr>
            <p:ph type="ftr" sz="quarter" idx="11"/>
          </p:nvPr>
        </p:nvSpPr>
        <p:spPr/>
        <p:txBody>
          <a:bodyPr/>
          <a:lstStyle/>
          <a:p>
            <a:r>
              <a:rPr lang="fr-FR" smtClean="0"/>
              <a:t>Brèv Pharmacovig 2017; janvier - avril:54</a:t>
            </a:r>
            <a:endParaRPr lang="fr-FR"/>
          </a:p>
        </p:txBody>
      </p:sp>
      <p:sp>
        <p:nvSpPr>
          <p:cNvPr id="4" name="Espace réservé du numéro de diapositive 3"/>
          <p:cNvSpPr>
            <a:spLocks noGrp="1"/>
          </p:cNvSpPr>
          <p:nvPr>
            <p:ph type="sldNum" sz="quarter" idx="12"/>
          </p:nvPr>
        </p:nvSpPr>
        <p:spPr/>
        <p:txBody>
          <a:bodyPr/>
          <a:lstStyle/>
          <a:p>
            <a:fld id="{3687039E-D1A5-48ED-BDC9-277418B539B3}" type="slidenum">
              <a:rPr lang="fr-FR" smtClean="0"/>
              <a:t>‹N°›</a:t>
            </a:fld>
            <a:endParaRPr lang="fr-FR"/>
          </a:p>
        </p:txBody>
      </p:sp>
    </p:spTree>
    <p:extLst>
      <p:ext uri="{BB962C8B-B14F-4D97-AF65-F5344CB8AC3E}">
        <p14:creationId xmlns:p14="http://schemas.microsoft.com/office/powerpoint/2010/main" val="87685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2" y="394406"/>
            <a:ext cx="2256235" cy="1678517"/>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2681289" y="394408"/>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2" y="2072924"/>
            <a:ext cx="2256235" cy="6775980"/>
          </a:xfrm>
        </p:spPr>
        <p:txBody>
          <a:bodyPr/>
          <a:lstStyle>
            <a:lvl1pPr marL="0" indent="0">
              <a:buNone/>
              <a:defRPr sz="1400"/>
            </a:lvl1pPr>
            <a:lvl2pPr marL="457139" indent="0">
              <a:buNone/>
              <a:defRPr sz="1200"/>
            </a:lvl2pPr>
            <a:lvl3pPr marL="914278" indent="0">
              <a:buNone/>
              <a:defRPr sz="1000"/>
            </a:lvl3pPr>
            <a:lvl4pPr marL="1371417" indent="0">
              <a:buNone/>
              <a:defRPr sz="900"/>
            </a:lvl4pPr>
            <a:lvl5pPr marL="1828555" indent="0">
              <a:buNone/>
              <a:defRPr sz="900"/>
            </a:lvl5pPr>
            <a:lvl6pPr marL="2285694" indent="0">
              <a:buNone/>
              <a:defRPr sz="900"/>
            </a:lvl6pPr>
            <a:lvl7pPr marL="2742833" indent="0">
              <a:buNone/>
              <a:defRPr sz="900"/>
            </a:lvl7pPr>
            <a:lvl8pPr marL="3199972" indent="0">
              <a:buNone/>
              <a:defRPr sz="900"/>
            </a:lvl8pPr>
            <a:lvl9pPr marL="3657111"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C116B22-015B-436F-BA8F-2CC1FAA21438}" type="datetime1">
              <a:rPr lang="fr-FR" smtClean="0"/>
              <a:t>09/01/2017</a:t>
            </a:fld>
            <a:endParaRPr lang="fr-FR"/>
          </a:p>
        </p:txBody>
      </p:sp>
      <p:sp>
        <p:nvSpPr>
          <p:cNvPr id="6" name="Espace réservé du pied de page 5"/>
          <p:cNvSpPr>
            <a:spLocks noGrp="1"/>
          </p:cNvSpPr>
          <p:nvPr>
            <p:ph type="ftr" sz="quarter" idx="11"/>
          </p:nvPr>
        </p:nvSpPr>
        <p:spPr/>
        <p:txBody>
          <a:bodyPr/>
          <a:lstStyle/>
          <a:p>
            <a:r>
              <a:rPr lang="fr-FR" smtClean="0"/>
              <a:t>Brèv Pharmacovig 2017; janvier - avril:54</a:t>
            </a:r>
            <a:endParaRPr lang="fr-FR"/>
          </a:p>
        </p:txBody>
      </p:sp>
      <p:sp>
        <p:nvSpPr>
          <p:cNvPr id="7" name="Espace réservé du numéro de diapositive 6"/>
          <p:cNvSpPr>
            <a:spLocks noGrp="1"/>
          </p:cNvSpPr>
          <p:nvPr>
            <p:ph type="sldNum" sz="quarter" idx="12"/>
          </p:nvPr>
        </p:nvSpPr>
        <p:spPr/>
        <p:txBody>
          <a:bodyPr/>
          <a:lstStyle/>
          <a:p>
            <a:fld id="{3687039E-D1A5-48ED-BDC9-277418B539B3}" type="slidenum">
              <a:rPr lang="fr-FR" smtClean="0"/>
              <a:t>‹N°›</a:t>
            </a:fld>
            <a:endParaRPr lang="fr-FR"/>
          </a:p>
        </p:txBody>
      </p:sp>
    </p:spTree>
    <p:extLst>
      <p:ext uri="{BB962C8B-B14F-4D97-AF65-F5344CB8AC3E}">
        <p14:creationId xmlns:p14="http://schemas.microsoft.com/office/powerpoint/2010/main" val="976621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2"/>
            <a:ext cx="4114800" cy="818622"/>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3200"/>
            </a:lvl1pPr>
            <a:lvl2pPr marL="457139" indent="0">
              <a:buNone/>
              <a:defRPr sz="2800"/>
            </a:lvl2pPr>
            <a:lvl3pPr marL="914278" indent="0">
              <a:buNone/>
              <a:defRPr sz="2400"/>
            </a:lvl3pPr>
            <a:lvl4pPr marL="1371417" indent="0">
              <a:buNone/>
              <a:defRPr sz="2000"/>
            </a:lvl4pPr>
            <a:lvl5pPr marL="1828555" indent="0">
              <a:buNone/>
              <a:defRPr sz="2000"/>
            </a:lvl5pPr>
            <a:lvl6pPr marL="2285694" indent="0">
              <a:buNone/>
              <a:defRPr sz="2000"/>
            </a:lvl6pPr>
            <a:lvl7pPr marL="2742833" indent="0">
              <a:buNone/>
              <a:defRPr sz="2000"/>
            </a:lvl7pPr>
            <a:lvl8pPr marL="3199972" indent="0">
              <a:buNone/>
              <a:defRPr sz="2000"/>
            </a:lvl8pPr>
            <a:lvl9pPr marL="3657111" indent="0">
              <a:buNone/>
              <a:defRPr sz="2000"/>
            </a:lvl9pPr>
          </a:lstStyle>
          <a:p>
            <a:endParaRPr lang="fr-FR"/>
          </a:p>
        </p:txBody>
      </p:sp>
      <p:sp>
        <p:nvSpPr>
          <p:cNvPr id="4" name="Espace réservé du texte 3"/>
          <p:cNvSpPr>
            <a:spLocks noGrp="1"/>
          </p:cNvSpPr>
          <p:nvPr>
            <p:ph type="body" sz="half" idx="2"/>
          </p:nvPr>
        </p:nvSpPr>
        <p:spPr>
          <a:xfrm>
            <a:off x="1344216" y="7752824"/>
            <a:ext cx="4114800" cy="1162578"/>
          </a:xfrm>
        </p:spPr>
        <p:txBody>
          <a:bodyPr/>
          <a:lstStyle>
            <a:lvl1pPr marL="0" indent="0">
              <a:buNone/>
              <a:defRPr sz="1400"/>
            </a:lvl1pPr>
            <a:lvl2pPr marL="457139" indent="0">
              <a:buNone/>
              <a:defRPr sz="1200"/>
            </a:lvl2pPr>
            <a:lvl3pPr marL="914278" indent="0">
              <a:buNone/>
              <a:defRPr sz="1000"/>
            </a:lvl3pPr>
            <a:lvl4pPr marL="1371417" indent="0">
              <a:buNone/>
              <a:defRPr sz="900"/>
            </a:lvl4pPr>
            <a:lvl5pPr marL="1828555" indent="0">
              <a:buNone/>
              <a:defRPr sz="900"/>
            </a:lvl5pPr>
            <a:lvl6pPr marL="2285694" indent="0">
              <a:buNone/>
              <a:defRPr sz="900"/>
            </a:lvl6pPr>
            <a:lvl7pPr marL="2742833" indent="0">
              <a:buNone/>
              <a:defRPr sz="900"/>
            </a:lvl7pPr>
            <a:lvl8pPr marL="3199972" indent="0">
              <a:buNone/>
              <a:defRPr sz="900"/>
            </a:lvl8pPr>
            <a:lvl9pPr marL="3657111"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C374291-0D24-4C68-AA11-C31233CCC25B}" type="datetime1">
              <a:rPr lang="fr-FR" smtClean="0"/>
              <a:t>09/01/2017</a:t>
            </a:fld>
            <a:endParaRPr lang="fr-FR"/>
          </a:p>
        </p:txBody>
      </p:sp>
      <p:sp>
        <p:nvSpPr>
          <p:cNvPr id="6" name="Espace réservé du pied de page 5"/>
          <p:cNvSpPr>
            <a:spLocks noGrp="1"/>
          </p:cNvSpPr>
          <p:nvPr>
            <p:ph type="ftr" sz="quarter" idx="11"/>
          </p:nvPr>
        </p:nvSpPr>
        <p:spPr/>
        <p:txBody>
          <a:bodyPr/>
          <a:lstStyle/>
          <a:p>
            <a:r>
              <a:rPr lang="fr-FR" smtClean="0"/>
              <a:t>Brèv Pharmacovig 2017; janvier - avril:54</a:t>
            </a:r>
            <a:endParaRPr lang="fr-FR"/>
          </a:p>
        </p:txBody>
      </p:sp>
      <p:sp>
        <p:nvSpPr>
          <p:cNvPr id="7" name="Espace réservé du numéro de diapositive 6"/>
          <p:cNvSpPr>
            <a:spLocks noGrp="1"/>
          </p:cNvSpPr>
          <p:nvPr>
            <p:ph type="sldNum" sz="quarter" idx="12"/>
          </p:nvPr>
        </p:nvSpPr>
        <p:spPr/>
        <p:txBody>
          <a:bodyPr/>
          <a:lstStyle/>
          <a:p>
            <a:fld id="{3687039E-D1A5-48ED-BDC9-277418B539B3}" type="slidenum">
              <a:rPr lang="fr-FR" smtClean="0"/>
              <a:t>‹N°›</a:t>
            </a:fld>
            <a:endParaRPr lang="fr-FR"/>
          </a:p>
        </p:txBody>
      </p:sp>
    </p:spTree>
    <p:extLst>
      <p:ext uri="{BB962C8B-B14F-4D97-AF65-F5344CB8AC3E}">
        <p14:creationId xmlns:p14="http://schemas.microsoft.com/office/powerpoint/2010/main" val="126040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96699"/>
            <a:ext cx="6172200" cy="1651000"/>
          </a:xfrm>
          <a:prstGeom prst="rect">
            <a:avLst/>
          </a:prstGeom>
        </p:spPr>
        <p:txBody>
          <a:bodyPr vert="horz" lIns="91428" tIns="45714" rIns="91428" bIns="45714"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42900" y="2311403"/>
            <a:ext cx="6172200" cy="6537502"/>
          </a:xfrm>
          <a:prstGeom prst="rect">
            <a:avLst/>
          </a:prstGeom>
        </p:spPr>
        <p:txBody>
          <a:bodyPr vert="horz" lIns="91428" tIns="45714" rIns="91428" bIns="45714"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9181397"/>
            <a:ext cx="1600200" cy="527402"/>
          </a:xfrm>
          <a:prstGeom prst="rect">
            <a:avLst/>
          </a:prstGeom>
        </p:spPr>
        <p:txBody>
          <a:bodyPr vert="horz" lIns="91428" tIns="45714" rIns="91428" bIns="45714" rtlCol="0" anchor="ctr"/>
          <a:lstStyle>
            <a:lvl1pPr algn="l">
              <a:defRPr sz="1200">
                <a:solidFill>
                  <a:schemeClr val="tx1">
                    <a:tint val="75000"/>
                  </a:schemeClr>
                </a:solidFill>
              </a:defRPr>
            </a:lvl1pPr>
          </a:lstStyle>
          <a:p>
            <a:fld id="{35175DB8-7445-4D5B-A952-B8C6B5152ECB}" type="datetime1">
              <a:rPr lang="fr-FR" smtClean="0"/>
              <a:t>09/01/2017</a:t>
            </a:fld>
            <a:endParaRPr lang="fr-FR"/>
          </a:p>
        </p:txBody>
      </p:sp>
      <p:sp>
        <p:nvSpPr>
          <p:cNvPr id="5" name="Espace réservé du pied de page 4"/>
          <p:cNvSpPr>
            <a:spLocks noGrp="1"/>
          </p:cNvSpPr>
          <p:nvPr>
            <p:ph type="ftr" sz="quarter" idx="3"/>
          </p:nvPr>
        </p:nvSpPr>
        <p:spPr>
          <a:xfrm>
            <a:off x="2343151" y="9181397"/>
            <a:ext cx="2171700" cy="527402"/>
          </a:xfrm>
          <a:prstGeom prst="rect">
            <a:avLst/>
          </a:prstGeom>
        </p:spPr>
        <p:txBody>
          <a:bodyPr vert="horz" lIns="91428" tIns="45714" rIns="91428" bIns="45714" rtlCol="0" anchor="ctr"/>
          <a:lstStyle>
            <a:lvl1pPr algn="ctr">
              <a:defRPr sz="1200">
                <a:solidFill>
                  <a:schemeClr val="tx1">
                    <a:tint val="75000"/>
                  </a:schemeClr>
                </a:solidFill>
              </a:defRPr>
            </a:lvl1pPr>
          </a:lstStyle>
          <a:p>
            <a:r>
              <a:rPr lang="fr-FR" smtClean="0"/>
              <a:t>Brèv Pharmacovig 2017; janvier - avril:54</a:t>
            </a:r>
            <a:endParaRPr lang="fr-FR"/>
          </a:p>
        </p:txBody>
      </p:sp>
      <p:sp>
        <p:nvSpPr>
          <p:cNvPr id="6" name="Espace réservé du numéro de diapositive 5"/>
          <p:cNvSpPr>
            <a:spLocks noGrp="1"/>
          </p:cNvSpPr>
          <p:nvPr>
            <p:ph type="sldNum" sz="quarter" idx="4"/>
          </p:nvPr>
        </p:nvSpPr>
        <p:spPr>
          <a:xfrm>
            <a:off x="4914900" y="9181397"/>
            <a:ext cx="1600200" cy="527402"/>
          </a:xfrm>
          <a:prstGeom prst="rect">
            <a:avLst/>
          </a:prstGeom>
        </p:spPr>
        <p:txBody>
          <a:bodyPr vert="horz" lIns="91428" tIns="45714" rIns="91428" bIns="45714" rtlCol="0" anchor="ctr"/>
          <a:lstStyle>
            <a:lvl1pPr algn="r">
              <a:defRPr sz="1200">
                <a:solidFill>
                  <a:schemeClr val="tx1">
                    <a:tint val="75000"/>
                  </a:schemeClr>
                </a:solidFill>
              </a:defRPr>
            </a:lvl1pPr>
          </a:lstStyle>
          <a:p>
            <a:fld id="{3687039E-D1A5-48ED-BDC9-277418B539B3}" type="slidenum">
              <a:rPr lang="fr-FR" smtClean="0"/>
              <a:t>‹N°›</a:t>
            </a:fld>
            <a:endParaRPr lang="fr-FR"/>
          </a:p>
        </p:txBody>
      </p:sp>
    </p:spTree>
    <p:extLst>
      <p:ext uri="{BB962C8B-B14F-4D97-AF65-F5344CB8AC3E}">
        <p14:creationId xmlns:p14="http://schemas.microsoft.com/office/powerpoint/2010/main" val="1553225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278" rtl="0" eaLnBrk="1" latinLnBrk="0" hangingPunct="1">
        <a:spcBef>
          <a:spcPct val="0"/>
        </a:spcBef>
        <a:buNone/>
        <a:defRPr sz="4400" kern="1200">
          <a:solidFill>
            <a:schemeClr val="tx1"/>
          </a:solidFill>
          <a:latin typeface="+mj-lt"/>
          <a:ea typeface="+mj-ea"/>
          <a:cs typeface="+mj-cs"/>
        </a:defRPr>
      </a:lvl1pPr>
    </p:titleStyle>
    <p:bodyStyle>
      <a:lvl1pPr marL="342854" indent="-342854" algn="l" defTabSz="914278"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51" indent="-285712" algn="l" defTabSz="914278"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848" indent="-228570" algn="l" defTabSz="914278"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9986" indent="-228570" algn="l" defTabSz="9142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125" indent="-228570" algn="l" defTabSz="9142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264" indent="-228570" algn="l" defTabSz="9142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403" indent="-228570" algn="l" defTabSz="9142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542" indent="-228570" algn="l" defTabSz="9142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681" indent="-228570" algn="l" defTabSz="9142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278" rtl="0" eaLnBrk="1" latinLnBrk="0" hangingPunct="1">
        <a:defRPr sz="1800" kern="1200">
          <a:solidFill>
            <a:schemeClr val="tx1"/>
          </a:solidFill>
          <a:latin typeface="+mn-lt"/>
          <a:ea typeface="+mn-ea"/>
          <a:cs typeface="+mn-cs"/>
        </a:defRPr>
      </a:lvl1pPr>
      <a:lvl2pPr marL="457139" algn="l" defTabSz="914278" rtl="0" eaLnBrk="1" latinLnBrk="0" hangingPunct="1">
        <a:defRPr sz="1800" kern="1200">
          <a:solidFill>
            <a:schemeClr val="tx1"/>
          </a:solidFill>
          <a:latin typeface="+mn-lt"/>
          <a:ea typeface="+mn-ea"/>
          <a:cs typeface="+mn-cs"/>
        </a:defRPr>
      </a:lvl2pPr>
      <a:lvl3pPr marL="914278" algn="l" defTabSz="914278" rtl="0" eaLnBrk="1" latinLnBrk="0" hangingPunct="1">
        <a:defRPr sz="1800" kern="1200">
          <a:solidFill>
            <a:schemeClr val="tx1"/>
          </a:solidFill>
          <a:latin typeface="+mn-lt"/>
          <a:ea typeface="+mn-ea"/>
          <a:cs typeface="+mn-cs"/>
        </a:defRPr>
      </a:lvl3pPr>
      <a:lvl4pPr marL="1371417" algn="l" defTabSz="914278" rtl="0" eaLnBrk="1" latinLnBrk="0" hangingPunct="1">
        <a:defRPr sz="1800" kern="1200">
          <a:solidFill>
            <a:schemeClr val="tx1"/>
          </a:solidFill>
          <a:latin typeface="+mn-lt"/>
          <a:ea typeface="+mn-ea"/>
          <a:cs typeface="+mn-cs"/>
        </a:defRPr>
      </a:lvl4pPr>
      <a:lvl5pPr marL="1828555" algn="l" defTabSz="914278" rtl="0" eaLnBrk="1" latinLnBrk="0" hangingPunct="1">
        <a:defRPr sz="1800" kern="1200">
          <a:solidFill>
            <a:schemeClr val="tx1"/>
          </a:solidFill>
          <a:latin typeface="+mn-lt"/>
          <a:ea typeface="+mn-ea"/>
          <a:cs typeface="+mn-cs"/>
        </a:defRPr>
      </a:lvl5pPr>
      <a:lvl6pPr marL="2285694" algn="l" defTabSz="914278" rtl="0" eaLnBrk="1" latinLnBrk="0" hangingPunct="1">
        <a:defRPr sz="1800" kern="1200">
          <a:solidFill>
            <a:schemeClr val="tx1"/>
          </a:solidFill>
          <a:latin typeface="+mn-lt"/>
          <a:ea typeface="+mn-ea"/>
          <a:cs typeface="+mn-cs"/>
        </a:defRPr>
      </a:lvl6pPr>
      <a:lvl7pPr marL="2742833" algn="l" defTabSz="914278" rtl="0" eaLnBrk="1" latinLnBrk="0" hangingPunct="1">
        <a:defRPr sz="1800" kern="1200">
          <a:solidFill>
            <a:schemeClr val="tx1"/>
          </a:solidFill>
          <a:latin typeface="+mn-lt"/>
          <a:ea typeface="+mn-ea"/>
          <a:cs typeface="+mn-cs"/>
        </a:defRPr>
      </a:lvl7pPr>
      <a:lvl8pPr marL="3199972" algn="l" defTabSz="914278" rtl="0" eaLnBrk="1" latinLnBrk="0" hangingPunct="1">
        <a:defRPr sz="1800" kern="1200">
          <a:solidFill>
            <a:schemeClr val="tx1"/>
          </a:solidFill>
          <a:latin typeface="+mn-lt"/>
          <a:ea typeface="+mn-ea"/>
          <a:cs typeface="+mn-cs"/>
        </a:defRPr>
      </a:lvl8pPr>
      <a:lvl9pPr marL="3657111" algn="l" defTabSz="9142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harmacovigilance@chru-lille.f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urps-pharmaciens-hdf.fr/" TargetMode="External"/><Relationship Id="rId2" Type="http://schemas.openxmlformats.org/officeDocument/2006/relationships/hyperlink" Target="http://ansm.sante.fr/Dossiers/Interactions-medicamenteuses/Interactions-medicamenteuses" TargetMode="External"/><Relationship Id="rId1" Type="http://schemas.openxmlformats.org/officeDocument/2006/relationships/slideLayout" Target="../slideLayouts/slideLayout7.xml"/><Relationship Id="rId4" Type="http://schemas.openxmlformats.org/officeDocument/2006/relationships/hyperlink" Target="mailto:pharmacovigilance@chru-lille.fr"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www.pharmacovigilance-npdc.f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92897" y="116464"/>
            <a:ext cx="4824536" cy="1308038"/>
          </a:xfrm>
          <a:prstGeom prst="rect">
            <a:avLst/>
          </a:prstGeom>
        </p:spPr>
        <p:txBody>
          <a:bodyPr wrap="square" lIns="91428" tIns="45714" rIns="91428" bIns="45714">
            <a:spAutoFit/>
          </a:bodyPr>
          <a:lstStyle/>
          <a:p>
            <a:r>
              <a:rPr lang="fr-FR" sz="2800" dirty="0"/>
              <a:t>Brèves en </a:t>
            </a:r>
            <a:endParaRPr lang="fr-FR" sz="2800" b="1" dirty="0"/>
          </a:p>
          <a:p>
            <a:r>
              <a:rPr lang="fr-FR" sz="4000" b="1" dirty="0"/>
              <a:t>Pharmacovigilance</a:t>
            </a:r>
          </a:p>
          <a:p>
            <a:r>
              <a:rPr lang="fr-FR" sz="1100" dirty="0"/>
              <a:t>Numéro 54, </a:t>
            </a:r>
            <a:r>
              <a:rPr lang="fr-FR" sz="1100" dirty="0" err="1" smtClean="0"/>
              <a:t>Oct-Déc</a:t>
            </a:r>
            <a:r>
              <a:rPr lang="fr-FR" sz="1100" dirty="0" smtClean="0"/>
              <a:t> 2016</a:t>
            </a:r>
            <a:endParaRPr lang="fr-FR" sz="1100" dirty="0"/>
          </a:p>
        </p:txBody>
      </p:sp>
      <p:sp>
        <p:nvSpPr>
          <p:cNvPr id="14" name="Text Box 6"/>
          <p:cNvSpPr txBox="1">
            <a:spLocks noChangeArrowheads="1"/>
          </p:cNvSpPr>
          <p:nvPr/>
        </p:nvSpPr>
        <p:spPr bwMode="auto">
          <a:xfrm>
            <a:off x="104777" y="116463"/>
            <a:ext cx="2028081" cy="9445049"/>
          </a:xfrm>
          <a:prstGeom prst="rect">
            <a:avLst/>
          </a:prstGeom>
          <a:solidFill>
            <a:schemeClr val="accent5">
              <a:lumMod val="75000"/>
              <a:alpha val="75000"/>
            </a:schemeClr>
          </a:solidFill>
          <a:ln>
            <a:noFill/>
          </a:ln>
          <a:extLst/>
        </p:spPr>
        <p:txBody>
          <a:bodyPr vert="horz" wrap="square" lIns="91428" tIns="45714" rIns="91428" bIns="45714" numCol="1" anchor="t" anchorCtr="0" compatLnSpc="1">
            <a:prstTxWarp prst="textNoShape">
              <a:avLst/>
            </a:prstTxWarp>
          </a:bodyPr>
          <a:lstStyle/>
          <a:p>
            <a:pPr fontAlgn="base">
              <a:spcBef>
                <a:spcPct val="0"/>
              </a:spcBef>
              <a:spcAft>
                <a:spcPct val="0"/>
              </a:spcAft>
            </a:pPr>
            <a:r>
              <a:rPr lang="fr-FR" sz="1100" b="1" dirty="0">
                <a:solidFill>
                  <a:srgbClr val="FFFFFF"/>
                </a:solidFill>
                <a:latin typeface="+mj-lt"/>
                <a:cs typeface="Arial" pitchFamily="34" charset="0"/>
              </a:rPr>
              <a:t>Brèves en Pharmacovigilance</a:t>
            </a:r>
          </a:p>
          <a:p>
            <a:pPr fontAlgn="base">
              <a:spcBef>
                <a:spcPct val="0"/>
              </a:spcBef>
              <a:spcAft>
                <a:spcPts val="1000"/>
              </a:spcAft>
            </a:pPr>
            <a:endParaRPr lang="fr-FR" sz="800" dirty="0">
              <a:solidFill>
                <a:srgbClr val="FFFFFF"/>
              </a:solidFill>
              <a:latin typeface="+mj-lt"/>
              <a:cs typeface="Arial" pitchFamily="34" charset="0"/>
            </a:endParaRPr>
          </a:p>
          <a:p>
            <a:pPr fontAlgn="base">
              <a:spcBef>
                <a:spcPct val="0"/>
              </a:spcBef>
              <a:spcAft>
                <a:spcPts val="1000"/>
              </a:spcAft>
            </a:pPr>
            <a:r>
              <a:rPr lang="fr-FR" sz="1100" b="1" dirty="0">
                <a:solidFill>
                  <a:srgbClr val="FFFFFF"/>
                </a:solidFill>
                <a:latin typeface="+mj-lt"/>
                <a:cs typeface="Arial" pitchFamily="34" charset="0"/>
              </a:rPr>
              <a:t>Centre Régional de Pharmacovigilance Nord – Pas de Calais</a:t>
            </a:r>
          </a:p>
          <a:p>
            <a:pPr fontAlgn="base">
              <a:spcBef>
                <a:spcPct val="0"/>
              </a:spcBef>
            </a:pPr>
            <a:r>
              <a:rPr lang="fr-FR" sz="1100" dirty="0">
                <a:solidFill>
                  <a:srgbClr val="FFFFFF"/>
                </a:solidFill>
                <a:latin typeface="+mj-lt"/>
                <a:cs typeface="Arial" pitchFamily="34" charset="0"/>
              </a:rPr>
              <a:t>C.H.R.U.</a:t>
            </a:r>
          </a:p>
          <a:p>
            <a:pPr fontAlgn="base">
              <a:spcBef>
                <a:spcPct val="0"/>
              </a:spcBef>
            </a:pPr>
            <a:r>
              <a:rPr lang="fr-FR" sz="1100" dirty="0">
                <a:solidFill>
                  <a:srgbClr val="FFFFFF"/>
                </a:solidFill>
                <a:latin typeface="+mj-lt"/>
                <a:cs typeface="Arial" pitchFamily="34" charset="0"/>
              </a:rPr>
              <a:t>Place de Verdun </a:t>
            </a:r>
          </a:p>
          <a:p>
            <a:pPr fontAlgn="base">
              <a:spcBef>
                <a:spcPct val="0"/>
              </a:spcBef>
            </a:pPr>
            <a:r>
              <a:rPr lang="fr-FR" sz="1100" dirty="0">
                <a:solidFill>
                  <a:srgbClr val="FFFFFF"/>
                </a:solidFill>
                <a:latin typeface="+mj-lt"/>
                <a:cs typeface="Arial" pitchFamily="34" charset="0"/>
              </a:rPr>
              <a:t>59037 Lille Cedex</a:t>
            </a:r>
          </a:p>
          <a:p>
            <a:pPr fontAlgn="base">
              <a:spcBef>
                <a:spcPct val="0"/>
              </a:spcBef>
            </a:pPr>
            <a:r>
              <a:rPr lang="fr-FR" sz="1100" dirty="0">
                <a:solidFill>
                  <a:srgbClr val="FFFFFF"/>
                </a:solidFill>
                <a:latin typeface="+mj-lt"/>
                <a:cs typeface="Arial" pitchFamily="34" charset="0"/>
              </a:rPr>
              <a:t>Ligne directe : 03 20 96 18 18 </a:t>
            </a:r>
          </a:p>
          <a:p>
            <a:pPr fontAlgn="base">
              <a:spcBef>
                <a:spcPct val="0"/>
              </a:spcBef>
            </a:pPr>
            <a:r>
              <a:rPr lang="fr-FR" sz="1100" dirty="0">
                <a:solidFill>
                  <a:srgbClr val="FFFFFF"/>
                </a:solidFill>
                <a:latin typeface="+mj-lt"/>
                <a:cs typeface="Arial" pitchFamily="34" charset="0"/>
              </a:rPr>
              <a:t>Ligne CHRU : 03 20 44 54 49</a:t>
            </a:r>
          </a:p>
          <a:p>
            <a:pPr fontAlgn="base">
              <a:spcBef>
                <a:spcPct val="0"/>
              </a:spcBef>
            </a:pPr>
            <a:r>
              <a:rPr lang="fr-FR" sz="1100" dirty="0">
                <a:solidFill>
                  <a:srgbClr val="FFFFFF"/>
                </a:solidFill>
                <a:latin typeface="+mj-lt"/>
                <a:cs typeface="Arial" pitchFamily="34" charset="0"/>
              </a:rPr>
              <a:t>Fax : 03 20 44 56 87</a:t>
            </a:r>
          </a:p>
          <a:p>
            <a:pPr fontAlgn="base">
              <a:spcBef>
                <a:spcPct val="0"/>
              </a:spcBef>
            </a:pPr>
            <a:r>
              <a:rPr lang="fr-FR" sz="1100" dirty="0">
                <a:solidFill>
                  <a:srgbClr val="FFFFFF"/>
                </a:solidFill>
                <a:latin typeface="+mj-lt"/>
                <a:cs typeface="Arial" pitchFamily="34" charset="0"/>
              </a:rPr>
              <a:t>E-mail : </a:t>
            </a:r>
            <a:r>
              <a:rPr lang="fr-FR" sz="1100" dirty="0">
                <a:latin typeface="+mj-lt"/>
                <a:cs typeface="Arial" pitchFamily="34" charset="0"/>
                <a:hlinkClick r:id="rId3"/>
              </a:rPr>
              <a:t>pharmacovigilance@chru-lille.fr</a:t>
            </a:r>
            <a:endParaRPr lang="fr-FR" sz="1100" dirty="0">
              <a:solidFill>
                <a:srgbClr val="FFFFFF"/>
              </a:solidFill>
              <a:latin typeface="+mj-lt"/>
              <a:cs typeface="Arial" pitchFamily="34" charset="0"/>
            </a:endParaRPr>
          </a:p>
          <a:p>
            <a:pPr fontAlgn="base">
              <a:spcBef>
                <a:spcPct val="0"/>
              </a:spcBef>
            </a:pPr>
            <a:r>
              <a:rPr lang="fr-FR" sz="1100" dirty="0">
                <a:solidFill>
                  <a:srgbClr val="FFFFFF"/>
                </a:solidFill>
                <a:latin typeface="+mj-lt"/>
                <a:cs typeface="Arial" pitchFamily="34" charset="0"/>
              </a:rPr>
              <a:t>Site : </a:t>
            </a:r>
          </a:p>
          <a:p>
            <a:pPr fontAlgn="base">
              <a:spcBef>
                <a:spcPct val="0"/>
              </a:spcBef>
            </a:pPr>
            <a:r>
              <a:rPr lang="fr-FR" sz="1100" dirty="0">
                <a:solidFill>
                  <a:srgbClr val="FFFFFF"/>
                </a:solidFill>
                <a:latin typeface="+mj-lt"/>
                <a:cs typeface="Arial" pitchFamily="34" charset="0"/>
              </a:rPr>
              <a:t>http://pharmacovigilance-npdc.fr</a:t>
            </a:r>
          </a:p>
          <a:p>
            <a:pPr algn="ctr" fontAlgn="base">
              <a:spcBef>
                <a:spcPct val="0"/>
              </a:spcBef>
              <a:spcAft>
                <a:spcPct val="0"/>
              </a:spcAft>
            </a:pPr>
            <a:r>
              <a:rPr lang="fr-FR" sz="1100" b="1" u="sng" dirty="0">
                <a:solidFill>
                  <a:srgbClr val="FFFFFF"/>
                </a:solidFill>
                <a:latin typeface="+mj-lt"/>
                <a:cs typeface="Arial" pitchFamily="34" charset="0"/>
              </a:rPr>
              <a:t>SOMMAIRE</a:t>
            </a:r>
            <a:endParaRPr lang="fr-FR" sz="1100" dirty="0">
              <a:solidFill>
                <a:srgbClr val="FFFFFF"/>
              </a:solidFill>
              <a:latin typeface="+mj-lt"/>
              <a:cs typeface="Arial" pitchFamily="34" charset="0"/>
            </a:endParaRPr>
          </a:p>
          <a:p>
            <a:pPr fontAlgn="base">
              <a:spcBef>
                <a:spcPct val="0"/>
              </a:spcBef>
            </a:pPr>
            <a:r>
              <a:rPr lang="fr-FR" sz="1100" b="1" dirty="0">
                <a:solidFill>
                  <a:srgbClr val="FFFFFF"/>
                </a:solidFill>
                <a:latin typeface="+mj-lt"/>
                <a:cs typeface="Arial" pitchFamily="34" charset="0"/>
              </a:rPr>
              <a:t>Editorial</a:t>
            </a:r>
          </a:p>
          <a:p>
            <a:pPr fontAlgn="base">
              <a:spcBef>
                <a:spcPct val="0"/>
              </a:spcBef>
            </a:pPr>
            <a:r>
              <a:rPr lang="fr-FR" sz="1050" dirty="0" smtClean="0">
                <a:solidFill>
                  <a:srgbClr val="FFFFFF"/>
                </a:solidFill>
                <a:latin typeface="+mj-lt"/>
                <a:cs typeface="Arial" pitchFamily="34" charset="0"/>
              </a:rPr>
              <a:t>UVESTEROL-D</a:t>
            </a:r>
            <a:r>
              <a:rPr lang="fr-FR" sz="1100" dirty="0" smtClean="0">
                <a:solidFill>
                  <a:srgbClr val="FFFFFF"/>
                </a:solidFill>
                <a:latin typeface="+mj-lt"/>
                <a:cs typeface="Arial" pitchFamily="34" charset="0"/>
              </a:rPr>
              <a:t>                             </a:t>
            </a:r>
            <a:r>
              <a:rPr lang="fr-FR" sz="1100" b="1" dirty="0">
                <a:solidFill>
                  <a:srgbClr val="FFFFFF"/>
                </a:solidFill>
                <a:latin typeface="+mj-lt"/>
                <a:cs typeface="Arial" pitchFamily="34" charset="0"/>
              </a:rPr>
              <a:t>1</a:t>
            </a:r>
          </a:p>
          <a:p>
            <a:pPr fontAlgn="base">
              <a:spcBef>
                <a:spcPct val="0"/>
              </a:spcBef>
            </a:pPr>
            <a:endParaRPr lang="fr-FR" sz="800" b="1" dirty="0">
              <a:solidFill>
                <a:srgbClr val="FFFFFF"/>
              </a:solidFill>
              <a:latin typeface="+mj-lt"/>
              <a:cs typeface="Arial" pitchFamily="34" charset="0"/>
            </a:endParaRPr>
          </a:p>
          <a:p>
            <a:pPr fontAlgn="base">
              <a:spcBef>
                <a:spcPct val="0"/>
              </a:spcBef>
            </a:pPr>
            <a:r>
              <a:rPr lang="fr-FR" sz="1100" b="1" dirty="0" smtClean="0">
                <a:solidFill>
                  <a:srgbClr val="FFFFFF"/>
                </a:solidFill>
                <a:latin typeface="+mj-lt"/>
                <a:cs typeface="Arial" pitchFamily="34" charset="0"/>
              </a:rPr>
              <a:t>Littérature</a:t>
            </a:r>
            <a:endParaRPr lang="fr-FR" sz="1100" b="1" dirty="0">
              <a:solidFill>
                <a:srgbClr val="FFFFFF"/>
              </a:solidFill>
              <a:latin typeface="+mj-lt"/>
              <a:cs typeface="Arial" pitchFamily="34" charset="0"/>
            </a:endParaRPr>
          </a:p>
          <a:p>
            <a:pPr fontAlgn="base">
              <a:spcBef>
                <a:spcPct val="0"/>
              </a:spcBef>
            </a:pPr>
            <a:r>
              <a:rPr lang="fr-FR" sz="1050" dirty="0">
                <a:solidFill>
                  <a:srgbClr val="FFFFFF"/>
                </a:solidFill>
                <a:latin typeface="+mj-lt"/>
                <a:cs typeface="Arial" pitchFamily="34" charset="0"/>
              </a:rPr>
              <a:t>Poids des </a:t>
            </a:r>
            <a:r>
              <a:rPr lang="fr-FR" sz="1050" dirty="0" smtClean="0">
                <a:solidFill>
                  <a:srgbClr val="FFFFFF"/>
                </a:solidFill>
                <a:latin typeface="+mj-lt"/>
                <a:cs typeface="Arial" pitchFamily="34" charset="0"/>
              </a:rPr>
              <a:t>effets indésirables médicamenteux </a:t>
            </a:r>
            <a:r>
              <a:rPr lang="fr-FR" sz="1050" dirty="0">
                <a:solidFill>
                  <a:srgbClr val="FFFFFF"/>
                </a:solidFill>
                <a:latin typeface="+mj-lt"/>
                <a:cs typeface="Arial" pitchFamily="34" charset="0"/>
              </a:rPr>
              <a:t>sur </a:t>
            </a:r>
          </a:p>
          <a:p>
            <a:pPr fontAlgn="base">
              <a:spcBef>
                <a:spcPct val="0"/>
              </a:spcBef>
            </a:pPr>
            <a:r>
              <a:rPr lang="fr-FR" sz="1050" dirty="0">
                <a:solidFill>
                  <a:srgbClr val="FFFFFF"/>
                </a:solidFill>
                <a:latin typeface="+mj-lt"/>
                <a:cs typeface="Arial" pitchFamily="34" charset="0"/>
              </a:rPr>
              <a:t>le système de santé                </a:t>
            </a:r>
            <a:r>
              <a:rPr lang="fr-FR" sz="1050" dirty="0" smtClean="0">
                <a:solidFill>
                  <a:srgbClr val="FFFFFF"/>
                </a:solidFill>
                <a:latin typeface="+mj-lt"/>
                <a:cs typeface="Arial" pitchFamily="34" charset="0"/>
              </a:rPr>
              <a:t>  </a:t>
            </a:r>
            <a:r>
              <a:rPr lang="fr-FR" sz="1100" b="1" dirty="0" smtClean="0">
                <a:solidFill>
                  <a:srgbClr val="FFFFFF"/>
                </a:solidFill>
                <a:latin typeface="+mj-lt"/>
                <a:cs typeface="Arial" pitchFamily="34" charset="0"/>
              </a:rPr>
              <a:t>2                                      </a:t>
            </a:r>
            <a:endParaRPr lang="fr-FR" sz="1100" dirty="0">
              <a:solidFill>
                <a:srgbClr val="FFFFFF"/>
              </a:solidFill>
              <a:latin typeface="+mj-lt"/>
              <a:cs typeface="Arial" pitchFamily="34" charset="0"/>
            </a:endParaRPr>
          </a:p>
          <a:p>
            <a:pPr fontAlgn="base">
              <a:spcBef>
                <a:spcPct val="0"/>
              </a:spcBef>
              <a:spcAft>
                <a:spcPct val="0"/>
              </a:spcAft>
            </a:pPr>
            <a:endParaRPr lang="fr-FR" sz="800" b="1" dirty="0">
              <a:solidFill>
                <a:srgbClr val="FFFFFF"/>
              </a:solidFill>
              <a:latin typeface="+mj-lt"/>
              <a:cs typeface="Arial" pitchFamily="34" charset="0"/>
            </a:endParaRPr>
          </a:p>
          <a:p>
            <a:pPr fontAlgn="base">
              <a:spcBef>
                <a:spcPct val="0"/>
              </a:spcBef>
              <a:spcAft>
                <a:spcPct val="0"/>
              </a:spcAft>
            </a:pPr>
            <a:r>
              <a:rPr lang="fr-FR" sz="1100" b="1" dirty="0">
                <a:solidFill>
                  <a:srgbClr val="FFFFFF"/>
                </a:solidFill>
                <a:latin typeface="+mj-lt"/>
                <a:cs typeface="Arial" pitchFamily="34" charset="0"/>
              </a:rPr>
              <a:t>Vos questions</a:t>
            </a:r>
          </a:p>
          <a:p>
            <a:pPr fontAlgn="base">
              <a:spcBef>
                <a:spcPct val="0"/>
              </a:spcBef>
              <a:spcAft>
                <a:spcPct val="0"/>
              </a:spcAft>
            </a:pPr>
            <a:r>
              <a:rPr lang="fr-FR" sz="1050" dirty="0">
                <a:solidFill>
                  <a:srgbClr val="FFFFFF"/>
                </a:solidFill>
                <a:latin typeface="+mj-lt"/>
                <a:cs typeface="Arial" pitchFamily="34" charset="0"/>
              </a:rPr>
              <a:t>METFORMINE et injection </a:t>
            </a:r>
          </a:p>
          <a:p>
            <a:pPr fontAlgn="base">
              <a:spcBef>
                <a:spcPct val="0"/>
              </a:spcBef>
              <a:spcAft>
                <a:spcPct val="0"/>
              </a:spcAft>
            </a:pPr>
            <a:r>
              <a:rPr lang="fr-FR" sz="1050" dirty="0">
                <a:solidFill>
                  <a:srgbClr val="FFFFFF"/>
                </a:solidFill>
                <a:latin typeface="+mj-lt"/>
                <a:cs typeface="Arial" pitchFamily="34" charset="0"/>
              </a:rPr>
              <a:t>de produits de contraste </a:t>
            </a:r>
          </a:p>
          <a:p>
            <a:pPr fontAlgn="base">
              <a:spcBef>
                <a:spcPct val="0"/>
              </a:spcBef>
              <a:spcAft>
                <a:spcPct val="0"/>
              </a:spcAft>
            </a:pPr>
            <a:r>
              <a:rPr lang="fr-FR" sz="1050" dirty="0">
                <a:solidFill>
                  <a:srgbClr val="FFFFFF"/>
                </a:solidFill>
                <a:latin typeface="+mj-lt"/>
                <a:cs typeface="Arial" pitchFamily="34" charset="0"/>
              </a:rPr>
              <a:t>iodés                                         </a:t>
            </a:r>
            <a:r>
              <a:rPr lang="fr-FR" sz="1050" dirty="0" smtClean="0">
                <a:solidFill>
                  <a:srgbClr val="FFFFFF"/>
                </a:solidFill>
                <a:latin typeface="+mj-lt"/>
                <a:cs typeface="Arial" pitchFamily="34" charset="0"/>
              </a:rPr>
              <a:t>   </a:t>
            </a:r>
            <a:r>
              <a:rPr lang="fr-FR" sz="1100" b="1" dirty="0">
                <a:solidFill>
                  <a:srgbClr val="FFFFFF"/>
                </a:solidFill>
                <a:latin typeface="+mj-lt"/>
                <a:cs typeface="Arial" pitchFamily="34" charset="0"/>
              </a:rPr>
              <a:t>3</a:t>
            </a:r>
          </a:p>
          <a:p>
            <a:pPr fontAlgn="base">
              <a:spcBef>
                <a:spcPct val="0"/>
              </a:spcBef>
              <a:spcAft>
                <a:spcPct val="0"/>
              </a:spcAft>
            </a:pPr>
            <a:r>
              <a:rPr lang="fr-FR" sz="1050" dirty="0">
                <a:solidFill>
                  <a:srgbClr val="FFFFFF"/>
                </a:solidFill>
                <a:latin typeface="+mj-lt"/>
                <a:cs typeface="Arial" pitchFamily="34" charset="0"/>
              </a:rPr>
              <a:t>SORBITOL et interaction       </a:t>
            </a:r>
            <a:r>
              <a:rPr lang="fr-FR" sz="1050" dirty="0" smtClean="0">
                <a:solidFill>
                  <a:srgbClr val="FFFFFF"/>
                </a:solidFill>
                <a:latin typeface="+mj-lt"/>
                <a:cs typeface="Arial" pitchFamily="34" charset="0"/>
              </a:rPr>
              <a:t>   </a:t>
            </a:r>
            <a:r>
              <a:rPr lang="fr-FR" sz="1100" b="1" dirty="0">
                <a:solidFill>
                  <a:srgbClr val="FFFFFF"/>
                </a:solidFill>
                <a:latin typeface="+mj-lt"/>
                <a:cs typeface="Arial" pitchFamily="34" charset="0"/>
              </a:rPr>
              <a:t>4</a:t>
            </a:r>
          </a:p>
          <a:p>
            <a:pPr algn="just" fontAlgn="base">
              <a:spcBef>
                <a:spcPct val="0"/>
              </a:spcBef>
            </a:pPr>
            <a:endParaRPr lang="fr-FR" sz="800" b="1" dirty="0">
              <a:solidFill>
                <a:srgbClr val="FFFFFF"/>
              </a:solidFill>
              <a:latin typeface="+mj-lt"/>
              <a:cs typeface="Arial" pitchFamily="34" charset="0"/>
            </a:endParaRPr>
          </a:p>
          <a:p>
            <a:pPr algn="just" fontAlgn="base">
              <a:spcBef>
                <a:spcPct val="0"/>
              </a:spcBef>
            </a:pPr>
            <a:r>
              <a:rPr lang="fr-FR" sz="1100" b="1" dirty="0" smtClean="0">
                <a:solidFill>
                  <a:srgbClr val="FFFFFF"/>
                </a:solidFill>
                <a:latin typeface="+mj-lt"/>
                <a:cs typeface="Arial" pitchFamily="34" charset="0"/>
              </a:rPr>
              <a:t>A </a:t>
            </a:r>
            <a:r>
              <a:rPr lang="fr-FR" sz="1100" b="1" dirty="0">
                <a:solidFill>
                  <a:srgbClr val="FFFFFF"/>
                </a:solidFill>
                <a:latin typeface="+mj-lt"/>
                <a:cs typeface="Arial" pitchFamily="34" charset="0"/>
              </a:rPr>
              <a:t>suivre  </a:t>
            </a:r>
          </a:p>
          <a:p>
            <a:pPr algn="just" fontAlgn="base">
              <a:spcBef>
                <a:spcPct val="0"/>
              </a:spcBef>
            </a:pPr>
            <a:r>
              <a:rPr lang="fr-FR" sz="1050" dirty="0">
                <a:solidFill>
                  <a:srgbClr val="FFFFFF"/>
                </a:solidFill>
                <a:latin typeface="+mj-lt"/>
                <a:cs typeface="Arial" pitchFamily="34" charset="0"/>
              </a:rPr>
              <a:t>Confusion entre collyre</a:t>
            </a:r>
          </a:p>
          <a:p>
            <a:pPr algn="just" fontAlgn="base">
              <a:spcBef>
                <a:spcPct val="0"/>
              </a:spcBef>
            </a:pPr>
            <a:r>
              <a:rPr lang="fr-FR" sz="1050" dirty="0">
                <a:solidFill>
                  <a:srgbClr val="FFFFFF"/>
                </a:solidFill>
                <a:latin typeface="+mj-lt"/>
                <a:cs typeface="Arial" pitchFamily="34" charset="0"/>
              </a:rPr>
              <a:t>et recharge de e-cigarette </a:t>
            </a:r>
            <a:r>
              <a:rPr lang="fr-FR" sz="1050" b="1" dirty="0">
                <a:solidFill>
                  <a:srgbClr val="FFFFFF"/>
                </a:solidFill>
                <a:latin typeface="+mj-lt"/>
                <a:cs typeface="Arial" pitchFamily="34" charset="0"/>
              </a:rPr>
              <a:t>   </a:t>
            </a:r>
            <a:r>
              <a:rPr lang="fr-FR" sz="1050" b="1" dirty="0" smtClean="0">
                <a:solidFill>
                  <a:srgbClr val="FFFFFF"/>
                </a:solidFill>
                <a:latin typeface="+mj-lt"/>
                <a:cs typeface="Arial" pitchFamily="34" charset="0"/>
              </a:rPr>
              <a:t>   </a:t>
            </a:r>
            <a:r>
              <a:rPr lang="fr-FR" sz="1100" b="1" dirty="0" smtClean="0">
                <a:solidFill>
                  <a:srgbClr val="FFFFFF"/>
                </a:solidFill>
                <a:latin typeface="+mj-lt"/>
                <a:cs typeface="Arial" pitchFamily="34" charset="0"/>
              </a:rPr>
              <a:t>3       </a:t>
            </a:r>
            <a:endParaRPr lang="fr-FR" sz="1100" dirty="0">
              <a:solidFill>
                <a:srgbClr val="FFFFFF"/>
              </a:solidFill>
              <a:latin typeface="+mj-lt"/>
              <a:cs typeface="Arial" pitchFamily="34" charset="0"/>
            </a:endParaRPr>
          </a:p>
          <a:p>
            <a:pPr fontAlgn="base">
              <a:spcBef>
                <a:spcPct val="0"/>
              </a:spcBef>
            </a:pPr>
            <a:endParaRPr lang="fr-FR" sz="800" b="1" dirty="0">
              <a:solidFill>
                <a:srgbClr val="FFFFFF"/>
              </a:solidFill>
              <a:latin typeface="+mj-lt"/>
              <a:cs typeface="Arial" pitchFamily="34" charset="0"/>
            </a:endParaRPr>
          </a:p>
          <a:p>
            <a:pPr fontAlgn="base">
              <a:spcBef>
                <a:spcPct val="0"/>
              </a:spcBef>
            </a:pPr>
            <a:r>
              <a:rPr lang="fr-FR" sz="1100" b="1" dirty="0" smtClean="0">
                <a:solidFill>
                  <a:srgbClr val="FFFFFF"/>
                </a:solidFill>
                <a:latin typeface="+mj-lt"/>
                <a:cs typeface="Arial" pitchFamily="34" charset="0"/>
              </a:rPr>
              <a:t>Semaine </a:t>
            </a:r>
            <a:r>
              <a:rPr lang="fr-FR" sz="1100" b="1" dirty="0">
                <a:solidFill>
                  <a:srgbClr val="FFFFFF"/>
                </a:solidFill>
                <a:latin typeface="+mj-lt"/>
                <a:cs typeface="Arial" pitchFamily="34" charset="0"/>
              </a:rPr>
              <a:t>Sécurité </a:t>
            </a:r>
            <a:r>
              <a:rPr lang="fr-FR" sz="1100" b="1" dirty="0" smtClean="0">
                <a:solidFill>
                  <a:srgbClr val="FFFFFF"/>
                </a:solidFill>
                <a:latin typeface="+mj-lt"/>
                <a:cs typeface="Arial" pitchFamily="34" charset="0"/>
              </a:rPr>
              <a:t>Patient       3</a:t>
            </a:r>
            <a:endParaRPr lang="fr-FR" sz="1100" b="1" dirty="0">
              <a:solidFill>
                <a:srgbClr val="FFFFFF"/>
              </a:solidFill>
              <a:latin typeface="+mj-lt"/>
              <a:cs typeface="Arial" pitchFamily="34" charset="0"/>
            </a:endParaRPr>
          </a:p>
          <a:p>
            <a:pPr fontAlgn="base">
              <a:spcBef>
                <a:spcPct val="0"/>
              </a:spcBef>
            </a:pPr>
            <a:r>
              <a:rPr lang="fr-FR" sz="1100" b="1" dirty="0">
                <a:solidFill>
                  <a:srgbClr val="FFFFFF"/>
                </a:solidFill>
                <a:latin typeface="+mj-lt"/>
                <a:cs typeface="Arial" pitchFamily="34" charset="0"/>
              </a:rPr>
              <a:t>Réseau </a:t>
            </a:r>
            <a:r>
              <a:rPr lang="fr-FR" sz="1100" b="1" dirty="0" smtClean="0">
                <a:solidFill>
                  <a:srgbClr val="FFFFFF"/>
                </a:solidFill>
                <a:latin typeface="+mj-lt"/>
                <a:cs typeface="Arial" pitchFamily="34" charset="0"/>
              </a:rPr>
              <a:t>Pharmaciens-</a:t>
            </a:r>
            <a:endParaRPr lang="fr-FR" sz="1100" b="1" dirty="0">
              <a:solidFill>
                <a:srgbClr val="FFFFFF"/>
              </a:solidFill>
              <a:latin typeface="+mj-lt"/>
              <a:cs typeface="Arial" pitchFamily="34" charset="0"/>
            </a:endParaRPr>
          </a:p>
          <a:p>
            <a:pPr fontAlgn="base">
              <a:spcBef>
                <a:spcPct val="0"/>
              </a:spcBef>
            </a:pPr>
            <a:r>
              <a:rPr lang="fr-FR" sz="1100" b="1" dirty="0">
                <a:solidFill>
                  <a:srgbClr val="FFFFFF"/>
                </a:solidFill>
                <a:latin typeface="+mj-lt"/>
                <a:cs typeface="Arial" pitchFamily="34" charset="0"/>
              </a:rPr>
              <a:t>Vigilant </a:t>
            </a:r>
            <a:r>
              <a:rPr lang="fr-FR" sz="1100" b="1" dirty="0" smtClean="0">
                <a:solidFill>
                  <a:srgbClr val="FFFFFF"/>
                </a:solidFill>
                <a:latin typeface="+mj-lt"/>
                <a:cs typeface="Arial" pitchFamily="34" charset="0"/>
              </a:rPr>
              <a:t>s                                    4</a:t>
            </a:r>
            <a:endParaRPr lang="fr-FR" sz="1100" b="1" dirty="0">
              <a:solidFill>
                <a:srgbClr val="FFFFFF"/>
              </a:solidFill>
              <a:latin typeface="+mj-lt"/>
              <a:cs typeface="Arial" pitchFamily="34" charset="0"/>
            </a:endParaRPr>
          </a:p>
          <a:p>
            <a:pPr fontAlgn="base">
              <a:spcBef>
                <a:spcPct val="0"/>
              </a:spcBef>
            </a:pPr>
            <a:endParaRPr lang="fr-FR" sz="1100" b="1" dirty="0">
              <a:solidFill>
                <a:srgbClr val="FFFFFF"/>
              </a:solidFill>
              <a:latin typeface="+mj-lt"/>
              <a:cs typeface="Arial" pitchFamily="34" charset="0"/>
            </a:endParaRPr>
          </a:p>
          <a:p>
            <a:pPr fontAlgn="base">
              <a:spcBef>
                <a:spcPct val="0"/>
              </a:spcBef>
            </a:pPr>
            <a:r>
              <a:rPr lang="fr-FR" sz="1100" b="1" dirty="0" smtClean="0">
                <a:solidFill>
                  <a:srgbClr val="FFFFFF"/>
                </a:solidFill>
                <a:latin typeface="+mj-lt"/>
                <a:cs typeface="Arial" pitchFamily="34" charset="0"/>
              </a:rPr>
              <a:t>Vos </a:t>
            </a:r>
            <a:r>
              <a:rPr lang="fr-FR" sz="1100" b="1" dirty="0">
                <a:solidFill>
                  <a:srgbClr val="FFFFFF"/>
                </a:solidFill>
                <a:latin typeface="+mj-lt"/>
                <a:cs typeface="Arial" pitchFamily="34" charset="0"/>
              </a:rPr>
              <a:t>observations</a:t>
            </a:r>
          </a:p>
          <a:p>
            <a:pPr fontAlgn="base">
              <a:spcBef>
                <a:spcPct val="0"/>
              </a:spcBef>
            </a:pPr>
            <a:r>
              <a:rPr lang="fr-FR" sz="1050" dirty="0">
                <a:solidFill>
                  <a:srgbClr val="FFFFFF"/>
                </a:solidFill>
                <a:latin typeface="+mj-lt"/>
                <a:cs typeface="Arial" pitchFamily="34" charset="0"/>
              </a:rPr>
              <a:t>Exposition in utero aux</a:t>
            </a:r>
          </a:p>
          <a:p>
            <a:pPr fontAlgn="base">
              <a:spcBef>
                <a:spcPct val="0"/>
              </a:spcBef>
            </a:pPr>
            <a:r>
              <a:rPr lang="fr-FR" sz="1050" dirty="0">
                <a:solidFill>
                  <a:srgbClr val="FFFFFF"/>
                </a:solidFill>
                <a:latin typeface="+mj-lt"/>
                <a:cs typeface="Arial" pitchFamily="34" charset="0"/>
              </a:rPr>
              <a:t>i</a:t>
            </a:r>
            <a:r>
              <a:rPr lang="fr-FR" sz="1050" dirty="0" smtClean="0">
                <a:solidFill>
                  <a:srgbClr val="FFFFFF"/>
                </a:solidFill>
                <a:latin typeface="+mj-lt"/>
                <a:cs typeface="Arial" pitchFamily="34" charset="0"/>
              </a:rPr>
              <a:t>nhibiteurs sélectifs de recapture de la sérotonine  </a:t>
            </a:r>
            <a:r>
              <a:rPr lang="fr-FR" sz="1050" dirty="0">
                <a:solidFill>
                  <a:srgbClr val="FFFFFF"/>
                </a:solidFill>
                <a:latin typeface="+mj-lt"/>
                <a:cs typeface="Arial" pitchFamily="34" charset="0"/>
              </a:rPr>
              <a:t>et allongement </a:t>
            </a:r>
            <a:endParaRPr lang="fr-FR" sz="1050" dirty="0" smtClean="0">
              <a:solidFill>
                <a:srgbClr val="FFFFFF"/>
              </a:solidFill>
              <a:latin typeface="+mj-lt"/>
              <a:cs typeface="Arial" pitchFamily="34" charset="0"/>
            </a:endParaRPr>
          </a:p>
          <a:p>
            <a:pPr fontAlgn="base">
              <a:spcBef>
                <a:spcPct val="0"/>
              </a:spcBef>
            </a:pPr>
            <a:r>
              <a:rPr lang="fr-FR" sz="1050" dirty="0" smtClean="0">
                <a:solidFill>
                  <a:srgbClr val="FFFFFF"/>
                </a:solidFill>
                <a:latin typeface="+mj-lt"/>
                <a:cs typeface="Arial" pitchFamily="34" charset="0"/>
              </a:rPr>
              <a:t>de </a:t>
            </a:r>
            <a:r>
              <a:rPr lang="fr-FR" sz="1050" dirty="0">
                <a:solidFill>
                  <a:srgbClr val="FFFFFF"/>
                </a:solidFill>
                <a:latin typeface="+mj-lt"/>
                <a:cs typeface="Arial" pitchFamily="34" charset="0"/>
              </a:rPr>
              <a:t>QT     </a:t>
            </a:r>
            <a:r>
              <a:rPr lang="fr-FR" sz="1050" dirty="0" smtClean="0">
                <a:solidFill>
                  <a:srgbClr val="FFFFFF"/>
                </a:solidFill>
                <a:latin typeface="+mj-lt"/>
                <a:cs typeface="Arial" pitchFamily="34" charset="0"/>
              </a:rPr>
              <a:t>                                     </a:t>
            </a:r>
            <a:r>
              <a:rPr lang="fr-FR" sz="1100" b="1" dirty="0" smtClean="0">
                <a:solidFill>
                  <a:srgbClr val="FFFFFF"/>
                </a:solidFill>
                <a:latin typeface="+mj-lt"/>
                <a:cs typeface="Arial" pitchFamily="34" charset="0"/>
              </a:rPr>
              <a:t>5</a:t>
            </a:r>
            <a:endParaRPr lang="fr-FR" sz="1100" b="1" dirty="0">
              <a:solidFill>
                <a:srgbClr val="FFFFFF"/>
              </a:solidFill>
              <a:latin typeface="+mj-lt"/>
              <a:cs typeface="Arial" pitchFamily="34" charset="0"/>
            </a:endParaRPr>
          </a:p>
          <a:p>
            <a:pPr algn="ctr" fontAlgn="base">
              <a:spcBef>
                <a:spcPct val="0"/>
              </a:spcBef>
              <a:spcAft>
                <a:spcPct val="0"/>
              </a:spcAft>
            </a:pPr>
            <a:endParaRPr lang="fr-FR" sz="1100" dirty="0" smtClean="0">
              <a:solidFill>
                <a:srgbClr val="FFFFFF"/>
              </a:solidFill>
              <a:latin typeface="+mj-lt"/>
              <a:cs typeface="Arial" pitchFamily="34" charset="0"/>
            </a:endParaRPr>
          </a:p>
          <a:p>
            <a:pPr algn="ctr" fontAlgn="base">
              <a:spcBef>
                <a:spcPct val="0"/>
              </a:spcBef>
              <a:spcAft>
                <a:spcPct val="0"/>
              </a:spcAft>
            </a:pPr>
            <a:r>
              <a:rPr lang="fr-FR" sz="1100" dirty="0" smtClean="0">
                <a:solidFill>
                  <a:srgbClr val="FFFFFF"/>
                </a:solidFill>
                <a:latin typeface="+mj-lt"/>
                <a:cs typeface="Arial" pitchFamily="34" charset="0"/>
              </a:rPr>
              <a:t>Ont </a:t>
            </a:r>
            <a:r>
              <a:rPr lang="fr-FR" sz="1100" dirty="0">
                <a:solidFill>
                  <a:srgbClr val="FFFFFF"/>
                </a:solidFill>
                <a:latin typeface="+mj-lt"/>
                <a:cs typeface="Arial" pitchFamily="34" charset="0"/>
              </a:rPr>
              <a:t>participé à la réalisation </a:t>
            </a:r>
          </a:p>
          <a:p>
            <a:pPr algn="ctr" fontAlgn="base">
              <a:spcBef>
                <a:spcPct val="0"/>
              </a:spcBef>
              <a:spcAft>
                <a:spcPct val="0"/>
              </a:spcAft>
            </a:pPr>
            <a:r>
              <a:rPr lang="fr-FR" sz="1100" dirty="0">
                <a:solidFill>
                  <a:srgbClr val="FFFFFF"/>
                </a:solidFill>
                <a:latin typeface="+mj-lt"/>
                <a:cs typeface="Arial" pitchFamily="34" charset="0"/>
              </a:rPr>
              <a:t>de ce numéro :</a:t>
            </a:r>
          </a:p>
          <a:p>
            <a:pPr algn="ctr" fontAlgn="base">
              <a:spcBef>
                <a:spcPct val="0"/>
              </a:spcBef>
              <a:spcAft>
                <a:spcPct val="0"/>
              </a:spcAft>
            </a:pPr>
            <a:r>
              <a:rPr lang="fr-FR" sz="1100" dirty="0">
                <a:solidFill>
                  <a:srgbClr val="FFFFFF"/>
                </a:solidFill>
                <a:latin typeface="+mj-lt"/>
                <a:cs typeface="Arial" pitchFamily="34" charset="0"/>
              </a:rPr>
              <a:t>M. Auffret</a:t>
            </a:r>
          </a:p>
          <a:p>
            <a:pPr algn="ctr" fontAlgn="base">
              <a:spcBef>
                <a:spcPct val="0"/>
              </a:spcBef>
              <a:spcAft>
                <a:spcPct val="0"/>
              </a:spcAft>
            </a:pPr>
            <a:r>
              <a:rPr lang="fr-FR" sz="1100" dirty="0">
                <a:solidFill>
                  <a:srgbClr val="FFFFFF"/>
                </a:solidFill>
                <a:latin typeface="+mj-lt"/>
                <a:cs typeface="Arial" pitchFamily="34" charset="0"/>
              </a:rPr>
              <a:t>J. </a:t>
            </a:r>
            <a:r>
              <a:rPr lang="fr-FR" sz="1100" dirty="0" err="1">
                <a:solidFill>
                  <a:srgbClr val="FFFFFF"/>
                </a:solidFill>
                <a:latin typeface="+mj-lt"/>
                <a:cs typeface="Arial" pitchFamily="34" charset="0"/>
              </a:rPr>
              <a:t>Béné</a:t>
            </a:r>
            <a:endParaRPr lang="fr-FR" sz="1100" dirty="0">
              <a:solidFill>
                <a:srgbClr val="FFFFFF"/>
              </a:solidFill>
              <a:latin typeface="+mj-lt"/>
              <a:cs typeface="Arial" pitchFamily="34" charset="0"/>
            </a:endParaRPr>
          </a:p>
          <a:p>
            <a:pPr algn="ctr" fontAlgn="base">
              <a:spcBef>
                <a:spcPct val="0"/>
              </a:spcBef>
              <a:spcAft>
                <a:spcPct val="0"/>
              </a:spcAft>
            </a:pPr>
            <a:r>
              <a:rPr lang="fr-FR" sz="1100" dirty="0">
                <a:solidFill>
                  <a:srgbClr val="FFFFFF"/>
                </a:solidFill>
                <a:latin typeface="+mj-lt"/>
                <a:cs typeface="Arial" pitchFamily="34" charset="0"/>
              </a:rPr>
              <a:t>R. Bordet</a:t>
            </a:r>
          </a:p>
          <a:p>
            <a:pPr algn="ctr" fontAlgn="base">
              <a:spcBef>
                <a:spcPct val="0"/>
              </a:spcBef>
              <a:spcAft>
                <a:spcPct val="0"/>
              </a:spcAft>
            </a:pPr>
            <a:r>
              <a:rPr lang="fr-FR" sz="1100" dirty="0">
                <a:solidFill>
                  <a:srgbClr val="FFFFFF"/>
                </a:solidFill>
                <a:latin typeface="+mj-lt"/>
                <a:cs typeface="Arial" pitchFamily="34" charset="0"/>
              </a:rPr>
              <a:t>J. </a:t>
            </a:r>
            <a:r>
              <a:rPr lang="fr-FR" sz="1100" dirty="0" err="1" smtClean="0">
                <a:solidFill>
                  <a:srgbClr val="FFFFFF"/>
                </a:solidFill>
                <a:latin typeface="+mj-lt"/>
                <a:cs typeface="Arial" pitchFamily="34" charset="0"/>
              </a:rPr>
              <a:t>Dekemp</a:t>
            </a:r>
            <a:endParaRPr lang="fr-FR" sz="1100" dirty="0" smtClean="0">
              <a:solidFill>
                <a:srgbClr val="FFFFFF"/>
              </a:solidFill>
              <a:latin typeface="+mj-lt"/>
              <a:cs typeface="Arial" pitchFamily="34" charset="0"/>
            </a:endParaRPr>
          </a:p>
          <a:p>
            <a:pPr algn="ctr" fontAlgn="base">
              <a:spcBef>
                <a:spcPct val="0"/>
              </a:spcBef>
              <a:spcAft>
                <a:spcPct val="0"/>
              </a:spcAft>
            </a:pPr>
            <a:r>
              <a:rPr lang="fr-FR" sz="1100" dirty="0" smtClean="0">
                <a:solidFill>
                  <a:srgbClr val="FFFFFF"/>
                </a:solidFill>
                <a:latin typeface="+mj-lt"/>
                <a:cs typeface="Arial" pitchFamily="34" charset="0"/>
              </a:rPr>
              <a:t>M. Denis</a:t>
            </a:r>
            <a:endParaRPr lang="fr-FR" sz="1100" dirty="0">
              <a:solidFill>
                <a:srgbClr val="FFFFFF"/>
              </a:solidFill>
              <a:latin typeface="+mj-lt"/>
              <a:cs typeface="Arial" pitchFamily="34" charset="0"/>
            </a:endParaRPr>
          </a:p>
          <a:p>
            <a:pPr algn="ctr" fontAlgn="base">
              <a:spcBef>
                <a:spcPct val="0"/>
              </a:spcBef>
              <a:spcAft>
                <a:spcPct val="0"/>
              </a:spcAft>
            </a:pPr>
            <a:r>
              <a:rPr lang="fr-FR" sz="1100" dirty="0">
                <a:solidFill>
                  <a:srgbClr val="FFFFFF"/>
                </a:solidFill>
                <a:latin typeface="+mj-lt"/>
                <a:cs typeface="Arial" pitchFamily="34" charset="0"/>
              </a:rPr>
              <a:t>L. Gaboriau</a:t>
            </a:r>
          </a:p>
          <a:p>
            <a:pPr algn="ctr" fontAlgn="base">
              <a:spcBef>
                <a:spcPct val="0"/>
              </a:spcBef>
              <a:spcAft>
                <a:spcPct val="0"/>
              </a:spcAft>
            </a:pPr>
            <a:r>
              <a:rPr lang="fr-FR" sz="1100" dirty="0">
                <a:solidFill>
                  <a:srgbClr val="FFFFFF"/>
                </a:solidFill>
                <a:latin typeface="+mj-lt"/>
                <a:cs typeface="Arial" pitchFamily="34" charset="0"/>
              </a:rPr>
              <a:t>S. Gautier</a:t>
            </a:r>
          </a:p>
          <a:p>
            <a:pPr algn="ctr" fontAlgn="base">
              <a:spcBef>
                <a:spcPct val="0"/>
              </a:spcBef>
              <a:spcAft>
                <a:spcPct val="0"/>
              </a:spcAft>
            </a:pPr>
            <a:r>
              <a:rPr lang="fr-FR" sz="1100" dirty="0">
                <a:solidFill>
                  <a:srgbClr val="FFFFFF"/>
                </a:solidFill>
                <a:latin typeface="+mj-lt"/>
                <a:cs typeface="Arial" pitchFamily="34" charset="0"/>
              </a:rPr>
              <a:t>J. </a:t>
            </a:r>
            <a:r>
              <a:rPr lang="fr-FR" sz="1100" dirty="0" err="1" smtClean="0">
                <a:solidFill>
                  <a:srgbClr val="FFFFFF"/>
                </a:solidFill>
                <a:latin typeface="+mj-lt"/>
                <a:cs typeface="Arial" pitchFamily="34" charset="0"/>
              </a:rPr>
              <a:t>Pamart</a:t>
            </a:r>
            <a:endParaRPr lang="fr-FR" sz="1100" dirty="0" smtClean="0">
              <a:solidFill>
                <a:srgbClr val="FFFFFF"/>
              </a:solidFill>
              <a:latin typeface="+mj-lt"/>
              <a:cs typeface="Arial" pitchFamily="34" charset="0"/>
            </a:endParaRPr>
          </a:p>
          <a:p>
            <a:pPr algn="ctr" fontAlgn="base">
              <a:spcBef>
                <a:spcPct val="0"/>
              </a:spcBef>
              <a:spcAft>
                <a:spcPct val="0"/>
              </a:spcAft>
            </a:pPr>
            <a:r>
              <a:rPr lang="fr-FR" sz="1100" dirty="0" smtClean="0">
                <a:solidFill>
                  <a:srgbClr val="FFFFFF"/>
                </a:solidFill>
                <a:latin typeface="+mj-lt"/>
                <a:cs typeface="Arial" pitchFamily="34" charset="0"/>
              </a:rPr>
              <a:t>EM. </a:t>
            </a:r>
            <a:r>
              <a:rPr lang="fr-FR" sz="1100" dirty="0" err="1" smtClean="0">
                <a:solidFill>
                  <a:srgbClr val="FFFFFF"/>
                </a:solidFill>
                <a:latin typeface="+mj-lt"/>
                <a:cs typeface="Arial" pitchFamily="34" charset="0"/>
              </a:rPr>
              <a:t>Thillard</a:t>
            </a:r>
            <a:endParaRPr lang="fr-FR" sz="1100" dirty="0">
              <a:latin typeface="+mj-lt"/>
              <a:cs typeface="Arial" pitchFamily="34" charset="0"/>
            </a:endParaRPr>
          </a:p>
        </p:txBody>
      </p:sp>
      <p:sp>
        <p:nvSpPr>
          <p:cNvPr id="2" name="Rectangle 1"/>
          <p:cNvSpPr/>
          <p:nvPr/>
        </p:nvSpPr>
        <p:spPr>
          <a:xfrm>
            <a:off x="2204866" y="1495457"/>
            <a:ext cx="4524307" cy="6986516"/>
          </a:xfrm>
          <a:prstGeom prst="rect">
            <a:avLst/>
          </a:prstGeom>
        </p:spPr>
        <p:txBody>
          <a:bodyPr wrap="square" lIns="91428" tIns="45714" rIns="91428" bIns="45714">
            <a:spAutoFit/>
          </a:bodyPr>
          <a:lstStyle/>
          <a:p>
            <a:pPr algn="just"/>
            <a:r>
              <a:rPr lang="fr-FR" sz="1200" b="1" dirty="0"/>
              <a:t>EDITORIAL</a:t>
            </a:r>
          </a:p>
          <a:p>
            <a:pPr algn="just"/>
            <a:endParaRPr lang="fr-FR" sz="900" dirty="0"/>
          </a:p>
          <a:p>
            <a:pPr algn="just"/>
            <a:r>
              <a:rPr lang="fr-FR" sz="1100" dirty="0"/>
              <a:t>Le </a:t>
            </a:r>
            <a:r>
              <a:rPr lang="fr-FR" sz="1100" dirty="0" smtClean="0"/>
              <a:t>récent décès </a:t>
            </a:r>
            <a:r>
              <a:rPr lang="fr-FR" sz="1100" dirty="0"/>
              <a:t>d’un nouveau-né </a:t>
            </a:r>
            <a:r>
              <a:rPr lang="fr-FR" sz="1100" dirty="0" smtClean="0"/>
              <a:t>après l’administration d’une </a:t>
            </a:r>
            <a:r>
              <a:rPr lang="fr-FR" sz="1100" dirty="0"/>
              <a:t>dose </a:t>
            </a:r>
            <a:r>
              <a:rPr lang="fr-FR" sz="1100" dirty="0" smtClean="0"/>
              <a:t>d’</a:t>
            </a:r>
            <a:r>
              <a:rPr lang="fr-FR" sz="1100" dirty="0" err="1" smtClean="0"/>
              <a:t>Uvestérol</a:t>
            </a:r>
            <a:r>
              <a:rPr lang="fr-FR" sz="1100" dirty="0" smtClean="0"/>
              <a:t> </a:t>
            </a:r>
            <a:r>
              <a:rPr lang="fr-FR" sz="1100" dirty="0"/>
              <a:t>D® (ergocalciférol) a été fortement relayé dans les médias (1). </a:t>
            </a:r>
            <a:r>
              <a:rPr lang="fr-FR" sz="1100" dirty="0" smtClean="0"/>
              <a:t>L’Agence Nationale de Sécurité des Médicament et des produits de santé (ANSM) </a:t>
            </a:r>
            <a:r>
              <a:rPr lang="fr-FR" sz="1100" dirty="0"/>
              <a:t>a communiqué le 3 janvier 2017 </a:t>
            </a:r>
            <a:r>
              <a:rPr lang="fr-FR" sz="1100" dirty="0" smtClean="0"/>
              <a:t>en précisant </a:t>
            </a:r>
            <a:r>
              <a:rPr lang="fr-FR" sz="1100" dirty="0"/>
              <a:t>que les causes exactes du décès </a:t>
            </a:r>
            <a:r>
              <a:rPr lang="fr-FR" sz="1100" dirty="0" smtClean="0"/>
              <a:t>n’étaient pas </a:t>
            </a:r>
            <a:r>
              <a:rPr lang="fr-FR" sz="1100" dirty="0"/>
              <a:t>encore </a:t>
            </a:r>
            <a:r>
              <a:rPr lang="fr-FR" sz="1100" dirty="0" smtClean="0"/>
              <a:t>connues et que </a:t>
            </a:r>
            <a:r>
              <a:rPr lang="fr-FR" sz="1100" dirty="0"/>
              <a:t>le rôle de l’</a:t>
            </a:r>
            <a:r>
              <a:rPr lang="fr-FR" sz="1100" dirty="0" err="1"/>
              <a:t>Uvestérol</a:t>
            </a:r>
            <a:r>
              <a:rPr lang="fr-FR" sz="1100" dirty="0"/>
              <a:t> D® </a:t>
            </a:r>
            <a:r>
              <a:rPr lang="fr-FR" sz="1100" dirty="0" smtClean="0"/>
              <a:t>restait </a:t>
            </a:r>
            <a:r>
              <a:rPr lang="fr-FR" sz="1100" dirty="0"/>
              <a:t>à préciser (2). Le 4 janvier 2017, la suspension du produit a néanmoins été décidée, par principe de précaution (3).  </a:t>
            </a:r>
          </a:p>
          <a:p>
            <a:pPr algn="just"/>
            <a:r>
              <a:rPr lang="fr-FR" sz="1100" dirty="0"/>
              <a:t>Fallait-il attendre cet évènement dramatique pour prendre une décision ?  En effet, le réseau des </a:t>
            </a:r>
            <a:r>
              <a:rPr lang="fr-FR" sz="1100" dirty="0" smtClean="0"/>
              <a:t>Centre Régionaux de Pharmacovigilance (CRPV) reçoit </a:t>
            </a:r>
            <a:r>
              <a:rPr lang="fr-FR" sz="1100" dirty="0"/>
              <a:t>depuis plusieurs années déjà des </a:t>
            </a:r>
            <a:r>
              <a:rPr lang="fr-FR" sz="1100" dirty="0" smtClean="0"/>
              <a:t>observations heureusement rares, </a:t>
            </a:r>
            <a:r>
              <a:rPr lang="fr-FR" sz="1100" dirty="0"/>
              <a:t>de cyanose, malaise et/ou apnée chez des nouveau-nés et des nourrissons après l’administration </a:t>
            </a:r>
            <a:r>
              <a:rPr lang="fr-FR" sz="1100" dirty="0" smtClean="0"/>
              <a:t>d’</a:t>
            </a:r>
            <a:r>
              <a:rPr lang="fr-FR" sz="1100" dirty="0" err="1" smtClean="0"/>
              <a:t>Uvestérol</a:t>
            </a:r>
            <a:r>
              <a:rPr lang="fr-FR" sz="1100" dirty="0" smtClean="0"/>
              <a:t> D</a:t>
            </a:r>
            <a:r>
              <a:rPr lang="fr-FR" sz="1100" dirty="0" smtClean="0">
                <a:latin typeface="Calibri"/>
              </a:rPr>
              <a:t>®</a:t>
            </a:r>
            <a:r>
              <a:rPr lang="fr-FR" sz="1100" dirty="0" smtClean="0"/>
              <a:t>. </a:t>
            </a:r>
            <a:r>
              <a:rPr lang="fr-FR" sz="1100" dirty="0"/>
              <a:t>Aucun cas de décès n’avait encore été rapporté mais ces observations, suffisamment marquantes, avaient amené le réseau à s’interroger à plusieurs reprises en comité technique de pharmacovigilance sur l’intérêt </a:t>
            </a:r>
            <a:r>
              <a:rPr lang="fr-FR" sz="1100" dirty="0" smtClean="0"/>
              <a:t>de </a:t>
            </a:r>
            <a:r>
              <a:rPr lang="fr-FR" sz="1100" dirty="0"/>
              <a:t>cette spécialité, d’autant plus que les autres spécialités à base de vitamine D, </a:t>
            </a:r>
            <a:r>
              <a:rPr lang="fr-FR" sz="1100" dirty="0" smtClean="0"/>
              <a:t>administrées différemment</a:t>
            </a:r>
            <a:r>
              <a:rPr lang="fr-FR" sz="1100" dirty="0"/>
              <a:t>, ne rencontrent pas ce problème. Ainsi, le rôle de la forme galénique et du système d’administration (par pipette) a rapidement été </a:t>
            </a:r>
            <a:r>
              <a:rPr lang="fr-FR" sz="1100" dirty="0" smtClean="0"/>
              <a:t>mis en </a:t>
            </a:r>
            <a:r>
              <a:rPr lang="fr-FR" sz="1100" dirty="0"/>
              <a:t>cause pour </a:t>
            </a:r>
            <a:r>
              <a:rPr lang="fr-FR" sz="1100" dirty="0" smtClean="0"/>
              <a:t>l’</a:t>
            </a:r>
            <a:r>
              <a:rPr lang="fr-FR" sz="1100" dirty="0" err="1" smtClean="0"/>
              <a:t>Uvestérol</a:t>
            </a:r>
            <a:r>
              <a:rPr lang="fr-FR" sz="1100" dirty="0" smtClean="0"/>
              <a:t> </a:t>
            </a:r>
            <a:r>
              <a:rPr lang="fr-FR" sz="1100" dirty="0"/>
              <a:t>D® et plusieurs mesures de minimisation du risque ont été mises en place </a:t>
            </a:r>
            <a:r>
              <a:rPr lang="fr-FR" sz="1100" dirty="0" smtClean="0"/>
              <a:t>: </a:t>
            </a:r>
            <a:r>
              <a:rPr lang="fr-FR" sz="1100" dirty="0"/>
              <a:t>changement du système d’administration permettant de diminuer la force du jet (2006) (4), campagne de communication, renforcement du </a:t>
            </a:r>
            <a:r>
              <a:rPr lang="fr-FR" sz="1100" dirty="0" smtClean="0"/>
              <a:t>RCP/notice concernant les </a:t>
            </a:r>
            <a:r>
              <a:rPr lang="fr-FR" sz="1100" dirty="0"/>
              <a:t>modalités d’administrations (</a:t>
            </a:r>
            <a:r>
              <a:rPr lang="fr-FR" sz="1100" dirty="0" smtClean="0"/>
              <a:t>2006 puis rappel 2011) </a:t>
            </a:r>
            <a:r>
              <a:rPr lang="fr-FR" sz="1100" dirty="0"/>
              <a:t>(5), reformulation du produit pour réduire l’</a:t>
            </a:r>
            <a:r>
              <a:rPr lang="fr-FR" sz="1100" dirty="0" err="1"/>
              <a:t>osmolalité</a:t>
            </a:r>
            <a:r>
              <a:rPr lang="fr-FR" sz="1100" dirty="0"/>
              <a:t> et le volume de produit à administrer (2014) (6). </a:t>
            </a:r>
          </a:p>
          <a:p>
            <a:pPr algn="just"/>
            <a:r>
              <a:rPr lang="fr-FR" sz="1100" dirty="0"/>
              <a:t>Malgré toutes les mesures prises, les CRPV reçoivent toujours </a:t>
            </a:r>
            <a:r>
              <a:rPr lang="fr-FR" sz="1100" dirty="0" smtClean="0"/>
              <a:t>des notifications de </a:t>
            </a:r>
            <a:r>
              <a:rPr lang="fr-FR" sz="1100" dirty="0"/>
              <a:t>malaises sous </a:t>
            </a:r>
            <a:r>
              <a:rPr lang="fr-FR" sz="1100" dirty="0" err="1" smtClean="0"/>
              <a:t>Uvestérol</a:t>
            </a:r>
            <a:r>
              <a:rPr lang="fr-FR" sz="1100" dirty="0" smtClean="0"/>
              <a:t> </a:t>
            </a:r>
            <a:r>
              <a:rPr lang="fr-FR" sz="1100" dirty="0"/>
              <a:t>D® et la question </a:t>
            </a:r>
            <a:r>
              <a:rPr lang="fr-FR" sz="1100" dirty="0" smtClean="0"/>
              <a:t>de l’intérêt de cette </a:t>
            </a:r>
            <a:r>
              <a:rPr lang="fr-FR" sz="1100" dirty="0"/>
              <a:t>forme de vitamine D </a:t>
            </a:r>
            <a:r>
              <a:rPr lang="fr-FR" sz="1100" dirty="0" smtClean="0"/>
              <a:t>s’est d’ailleurs reposée </a:t>
            </a:r>
            <a:r>
              <a:rPr lang="fr-FR" sz="1100" dirty="0"/>
              <a:t>en juillet 2016. </a:t>
            </a:r>
          </a:p>
          <a:p>
            <a:pPr algn="just"/>
            <a:r>
              <a:rPr lang="fr-FR" sz="800" dirty="0"/>
              <a:t> </a:t>
            </a:r>
          </a:p>
          <a:p>
            <a:pPr algn="just"/>
            <a:r>
              <a:rPr lang="fr-FR" sz="1100" dirty="0"/>
              <a:t>De toute évidence, </a:t>
            </a:r>
            <a:r>
              <a:rPr lang="fr-FR" sz="1100" dirty="0" smtClean="0"/>
              <a:t>malgré </a:t>
            </a:r>
            <a:r>
              <a:rPr lang="fr-FR" sz="1100" dirty="0"/>
              <a:t>des données cliniques </a:t>
            </a:r>
            <a:r>
              <a:rPr lang="fr-FR" sz="1100" dirty="0" smtClean="0"/>
              <a:t>rares mais convaincantes à nos yeux, </a:t>
            </a:r>
            <a:r>
              <a:rPr lang="fr-FR" sz="1100" dirty="0"/>
              <a:t>la décision en pharmacovigilance par les </a:t>
            </a:r>
            <a:r>
              <a:rPr lang="fr-FR" sz="1100" dirty="0" smtClean="0"/>
              <a:t>autorités de santé </a:t>
            </a:r>
            <a:r>
              <a:rPr lang="fr-FR" sz="1100" dirty="0"/>
              <a:t>n’est pas </a:t>
            </a:r>
            <a:r>
              <a:rPr lang="fr-FR" sz="1100" dirty="0" smtClean="0"/>
              <a:t>simple. D’autres </a:t>
            </a:r>
            <a:r>
              <a:rPr lang="fr-FR" sz="1100" dirty="0"/>
              <a:t>aspects </a:t>
            </a:r>
            <a:r>
              <a:rPr lang="fr-FR" sz="1100" dirty="0" smtClean="0"/>
              <a:t>sont de fait nécessaires à prendre en compte, qui éloignent cependant parfois de notre </a:t>
            </a:r>
            <a:r>
              <a:rPr lang="fr-FR" sz="1100" dirty="0"/>
              <a:t>préoccupation première </a:t>
            </a:r>
            <a:r>
              <a:rPr lang="fr-FR" sz="1100" dirty="0" smtClean="0"/>
              <a:t>de </a:t>
            </a:r>
            <a:r>
              <a:rPr lang="fr-FR" sz="1100" dirty="0" err="1" smtClean="0"/>
              <a:t>pharmacovigilant</a:t>
            </a:r>
            <a:r>
              <a:rPr lang="fr-FR" sz="1100" dirty="0" smtClean="0"/>
              <a:t> qu’est </a:t>
            </a:r>
            <a:r>
              <a:rPr lang="fr-FR" sz="1100" dirty="0"/>
              <a:t>la sécurité de la prise en charge du patient. </a:t>
            </a:r>
          </a:p>
          <a:p>
            <a:pPr algn="just"/>
            <a:r>
              <a:rPr lang="fr-FR" sz="1100" dirty="0"/>
              <a:t> </a:t>
            </a:r>
            <a:endParaRPr lang="fr-FR" sz="800" dirty="0"/>
          </a:p>
          <a:p>
            <a:pPr lvl="0" algn="just" fontAlgn="base"/>
            <a:endParaRPr lang="fr-FR" sz="800" i="1" dirty="0" smtClean="0"/>
          </a:p>
          <a:p>
            <a:pPr lvl="0" algn="just" fontAlgn="base"/>
            <a:r>
              <a:rPr lang="fr-FR" sz="800" i="1" dirty="0" smtClean="0"/>
              <a:t>(1) Le </a:t>
            </a:r>
            <a:r>
              <a:rPr lang="fr-FR" sz="800" i="1" dirty="0"/>
              <a:t>Figaro. Un nourrisson décède après la prise de vitamine D. </a:t>
            </a:r>
            <a:r>
              <a:rPr lang="fr-FR" sz="800" i="1" dirty="0" smtClean="0"/>
              <a:t>02/01/2017. </a:t>
            </a:r>
            <a:endParaRPr lang="fr-FR" sz="800" b="1" i="1" dirty="0"/>
          </a:p>
          <a:p>
            <a:pPr lvl="0" algn="just"/>
            <a:r>
              <a:rPr lang="fr-FR" sz="800" i="1" dirty="0" smtClean="0"/>
              <a:t>(2) ANSM. </a:t>
            </a:r>
            <a:r>
              <a:rPr lang="fr-FR" sz="800" i="1" dirty="0"/>
              <a:t>Communiqué. </a:t>
            </a:r>
            <a:r>
              <a:rPr lang="fr-FR" sz="800" i="1" dirty="0" smtClean="0"/>
              <a:t>03/01/2017 </a:t>
            </a:r>
          </a:p>
          <a:p>
            <a:pPr lvl="0" algn="just"/>
            <a:r>
              <a:rPr lang="fr-FR" sz="800" i="1" dirty="0" smtClean="0"/>
              <a:t>(3) ANSM. Communiqué</a:t>
            </a:r>
            <a:r>
              <a:rPr lang="fr-FR" sz="800" i="1" dirty="0"/>
              <a:t>. 04/01/2017</a:t>
            </a:r>
          </a:p>
          <a:p>
            <a:pPr lvl="0" algn="just"/>
            <a:r>
              <a:rPr lang="fr-FR" sz="800" i="1" dirty="0" smtClean="0"/>
              <a:t>(4) ANSM</a:t>
            </a:r>
            <a:r>
              <a:rPr lang="fr-FR" sz="800" i="1" dirty="0"/>
              <a:t>. 19/10/2006</a:t>
            </a:r>
            <a:endParaRPr lang="fr-FR" sz="800" b="1" i="1" dirty="0"/>
          </a:p>
          <a:p>
            <a:pPr lvl="0" algn="just"/>
            <a:r>
              <a:rPr lang="fr-FR" sz="800" i="1" dirty="0" smtClean="0"/>
              <a:t>(5) ANSM</a:t>
            </a:r>
            <a:r>
              <a:rPr lang="fr-FR" sz="800" i="1" dirty="0"/>
              <a:t>. </a:t>
            </a:r>
            <a:r>
              <a:rPr lang="fr-FR" sz="800" i="1" dirty="0" smtClean="0"/>
              <a:t>Lettre </a:t>
            </a:r>
            <a:r>
              <a:rPr lang="fr-FR" sz="800" i="1" dirty="0"/>
              <a:t>aux professionnels de santé. 18/03/2011</a:t>
            </a:r>
          </a:p>
          <a:p>
            <a:pPr algn="just"/>
            <a:r>
              <a:rPr lang="fr-FR" sz="800" i="1" dirty="0" smtClean="0"/>
              <a:t>(6) ANSM</a:t>
            </a:r>
            <a:r>
              <a:rPr lang="fr-FR" sz="800" i="1" dirty="0"/>
              <a:t>. Lettre aux professionnels de santé. 25/11/2014</a:t>
            </a:r>
          </a:p>
        </p:txBody>
      </p:sp>
      <p:sp>
        <p:nvSpPr>
          <p:cNvPr id="3" name="Espace réservé du pied de page 2"/>
          <p:cNvSpPr>
            <a:spLocks noGrp="1"/>
          </p:cNvSpPr>
          <p:nvPr>
            <p:ph type="ftr" sz="quarter" idx="11"/>
          </p:nvPr>
        </p:nvSpPr>
        <p:spPr>
          <a:xfrm>
            <a:off x="104776" y="9501633"/>
            <a:ext cx="3612256" cy="308107"/>
          </a:xfrm>
        </p:spPr>
        <p:txBody>
          <a:bodyPr/>
          <a:lstStyle/>
          <a:p>
            <a:r>
              <a:rPr lang="fr-FR" dirty="0" err="1" smtClean="0"/>
              <a:t>Brèv</a:t>
            </a:r>
            <a:r>
              <a:rPr lang="fr-FR" dirty="0" smtClean="0"/>
              <a:t> </a:t>
            </a:r>
            <a:r>
              <a:rPr lang="fr-FR" dirty="0" err="1" smtClean="0"/>
              <a:t>Pharmacovig</a:t>
            </a:r>
            <a:r>
              <a:rPr lang="fr-FR" dirty="0" smtClean="0"/>
              <a:t> 2016; octobre - décembre 2016 :54</a:t>
            </a:r>
            <a:endParaRPr lang="fr-FR" dirty="0"/>
          </a:p>
        </p:txBody>
      </p:sp>
      <p:sp>
        <p:nvSpPr>
          <p:cNvPr id="5" name="Espace réservé du numéro de diapositive 4"/>
          <p:cNvSpPr>
            <a:spLocks noGrp="1"/>
          </p:cNvSpPr>
          <p:nvPr>
            <p:ph type="sldNum" sz="quarter" idx="12"/>
          </p:nvPr>
        </p:nvSpPr>
        <p:spPr>
          <a:xfrm>
            <a:off x="6093296" y="9394150"/>
            <a:ext cx="421804" cy="527402"/>
          </a:xfrm>
        </p:spPr>
        <p:txBody>
          <a:bodyPr/>
          <a:lstStyle/>
          <a:p>
            <a:fld id="{3687039E-D1A5-48ED-BDC9-277418B539B3}" type="slidenum">
              <a:rPr lang="fr-FR" smtClean="0"/>
              <a:pPr/>
              <a:t>1</a:t>
            </a:fld>
            <a:endParaRPr lang="fr-FR" dirty="0"/>
          </a:p>
        </p:txBody>
      </p:sp>
      <p:sp>
        <p:nvSpPr>
          <p:cNvPr id="8" name="Text Box 3"/>
          <p:cNvSpPr txBox="1">
            <a:spLocks noChangeArrowheads="1"/>
          </p:cNvSpPr>
          <p:nvPr/>
        </p:nvSpPr>
        <p:spPr bwMode="auto">
          <a:xfrm>
            <a:off x="2276872" y="8687153"/>
            <a:ext cx="4320480" cy="720543"/>
          </a:xfrm>
          <a:prstGeom prst="rect">
            <a:avLst/>
          </a:prstGeom>
          <a:solidFill>
            <a:srgbClr val="FFC000"/>
          </a:solidFill>
          <a:ln w="9525">
            <a:noFill/>
            <a:miter lim="800000"/>
            <a:headEnd/>
            <a:tailEnd/>
          </a:ln>
        </p:spPr>
        <p:txBody>
          <a:bodyPr vert="horz" wrap="square" lIns="91428" tIns="45714" rIns="91428" bIns="45714" numCol="1" anchor="t" anchorCtr="0" compatLnSpc="1">
            <a:prstTxWarp prst="textNoShape">
              <a:avLst/>
            </a:prstTxWarp>
          </a:bodyPr>
          <a:lstStyle/>
          <a:p>
            <a:pPr algn="ctr" fontAlgn="base">
              <a:spcBef>
                <a:spcPct val="0"/>
              </a:spcBef>
              <a:spcAft>
                <a:spcPts val="1000"/>
              </a:spcAft>
            </a:pPr>
            <a:r>
              <a:rPr lang="fr-FR" sz="2000" b="1" i="1" dirty="0">
                <a:latin typeface="Calibri" pitchFamily="34" charset="0"/>
                <a:cs typeface="Arial" pitchFamily="34" charset="0"/>
              </a:rPr>
              <a:t>Le CRPV de </a:t>
            </a:r>
            <a:r>
              <a:rPr lang="fr-FR" sz="2000" b="1" i="1" dirty="0" smtClean="0">
                <a:latin typeface="Calibri" pitchFamily="34" charset="0"/>
                <a:cs typeface="Arial" pitchFamily="34" charset="0"/>
              </a:rPr>
              <a:t>Lille </a:t>
            </a:r>
            <a:r>
              <a:rPr lang="fr-FR" sz="2000" b="1" i="1" dirty="0">
                <a:latin typeface="Calibri" pitchFamily="34" charset="0"/>
                <a:cs typeface="Arial" pitchFamily="34" charset="0"/>
              </a:rPr>
              <a:t>vous présente ses meilleurs vœux pour l’année </a:t>
            </a:r>
            <a:r>
              <a:rPr lang="fr-FR" sz="2000" b="1" i="1" dirty="0" smtClean="0">
                <a:latin typeface="Calibri" pitchFamily="34" charset="0"/>
                <a:cs typeface="Arial" pitchFamily="34" charset="0"/>
              </a:rPr>
              <a:t>2017. </a:t>
            </a:r>
          </a:p>
          <a:p>
            <a:pPr algn="ctr" fontAlgn="base">
              <a:spcBef>
                <a:spcPct val="0"/>
              </a:spcBef>
              <a:spcAft>
                <a:spcPts val="1000"/>
              </a:spcAft>
            </a:pPr>
            <a:endParaRPr lang="fr-FR" sz="2000" dirty="0">
              <a:latin typeface="Arial" pitchFamily="34" charset="0"/>
              <a:cs typeface="Arial" pitchFamily="34" charset="0"/>
            </a:endParaRPr>
          </a:p>
        </p:txBody>
      </p:sp>
    </p:spTree>
    <p:extLst>
      <p:ext uri="{BB962C8B-B14F-4D97-AF65-F5344CB8AC3E}">
        <p14:creationId xmlns:p14="http://schemas.microsoft.com/office/powerpoint/2010/main" val="963650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a:xfrm>
            <a:off x="110902" y="9477505"/>
            <a:ext cx="4398218" cy="527402"/>
          </a:xfrm>
        </p:spPr>
        <p:txBody>
          <a:bodyPr/>
          <a:lstStyle/>
          <a:p>
            <a:pPr algn="l"/>
            <a:r>
              <a:rPr lang="fr-FR" dirty="0" err="1" smtClean="0"/>
              <a:t>Brèv</a:t>
            </a:r>
            <a:r>
              <a:rPr lang="fr-FR" dirty="0" smtClean="0"/>
              <a:t> </a:t>
            </a:r>
            <a:r>
              <a:rPr lang="fr-FR" dirty="0" err="1" smtClean="0"/>
              <a:t>Pharmacovig</a:t>
            </a:r>
            <a:r>
              <a:rPr lang="fr-FR" dirty="0" smtClean="0"/>
              <a:t> 2016; octobre – décembre :54</a:t>
            </a:r>
            <a:endParaRPr lang="fr-FR" dirty="0"/>
          </a:p>
        </p:txBody>
      </p:sp>
      <p:sp>
        <p:nvSpPr>
          <p:cNvPr id="4" name="Espace réservé du numéro de diapositive 3"/>
          <p:cNvSpPr>
            <a:spLocks noGrp="1"/>
          </p:cNvSpPr>
          <p:nvPr>
            <p:ph type="sldNum" sz="quarter" idx="12"/>
          </p:nvPr>
        </p:nvSpPr>
        <p:spPr>
          <a:xfrm>
            <a:off x="6165304" y="9477505"/>
            <a:ext cx="493812" cy="527402"/>
          </a:xfrm>
        </p:spPr>
        <p:txBody>
          <a:bodyPr/>
          <a:lstStyle/>
          <a:p>
            <a:fld id="{3687039E-D1A5-48ED-BDC9-277418B539B3}" type="slidenum">
              <a:rPr lang="fr-FR" smtClean="0"/>
              <a:t>2</a:t>
            </a:fld>
            <a:endParaRPr lang="fr-FR" dirty="0"/>
          </a:p>
        </p:txBody>
      </p:sp>
      <p:sp>
        <p:nvSpPr>
          <p:cNvPr id="5" name="ZoneTexte 4"/>
          <p:cNvSpPr txBox="1"/>
          <p:nvPr/>
        </p:nvSpPr>
        <p:spPr>
          <a:xfrm>
            <a:off x="260649" y="204527"/>
            <a:ext cx="6336704" cy="7109626"/>
          </a:xfrm>
          <a:prstGeom prst="rect">
            <a:avLst/>
          </a:prstGeom>
          <a:noFill/>
        </p:spPr>
        <p:txBody>
          <a:bodyPr wrap="square" lIns="91428" tIns="45714" rIns="91428" bIns="45714" rtlCol="0">
            <a:spAutoFit/>
          </a:bodyPr>
          <a:lstStyle/>
          <a:p>
            <a:r>
              <a:rPr lang="fr-FR" sz="1200" b="1" dirty="0"/>
              <a:t>Littérature </a:t>
            </a:r>
            <a:r>
              <a:rPr lang="fr-FR" sz="1200" b="1" dirty="0" smtClean="0"/>
              <a:t>: </a:t>
            </a:r>
            <a:r>
              <a:rPr lang="fr-FR" sz="1200" dirty="0" smtClean="0"/>
              <a:t>Poids des effets indésirables médicamenteux sur le système de Santé</a:t>
            </a:r>
            <a:endParaRPr lang="fr-FR" sz="1200" dirty="0"/>
          </a:p>
          <a:p>
            <a:endParaRPr lang="fr-FR" sz="800" dirty="0"/>
          </a:p>
          <a:p>
            <a:pPr algn="just"/>
            <a:r>
              <a:rPr lang="fr-FR" sz="1100" dirty="0"/>
              <a:t>La question du poids des effets indésirables médicamenteux (EIM) sur le système de santé est régulièrement posée. Une étude a été récemment menée aux Etats-Unis dans 58 services d’urgences participant à un projet national de surveillance électronique des EIM (1). </a:t>
            </a:r>
            <a:endParaRPr lang="fr-FR" sz="1100" dirty="0" smtClean="0"/>
          </a:p>
          <a:p>
            <a:pPr algn="just"/>
            <a:r>
              <a:rPr lang="fr-FR" sz="1100" dirty="0" smtClean="0"/>
              <a:t>Au </a:t>
            </a:r>
            <a:r>
              <a:rPr lang="fr-FR" sz="1100" dirty="0"/>
              <a:t>total, en 2013 et 2014, 42 585 admissions aux urgences pour un EIM ont été analysées soit 4 admissions pour EIM pour 1000 personnes par an. De façon attendue, ce taux était plus important pour les personnes âgées de 65 ans et plus : 9,7 pour 1000, avec une augmentation du taux d’admission entre 2005-2006 (</a:t>
            </a:r>
            <a:r>
              <a:rPr lang="fr-FR" sz="1100" dirty="0" smtClean="0"/>
              <a:t>25,6 %) </a:t>
            </a:r>
            <a:r>
              <a:rPr lang="fr-FR" sz="1100" dirty="0"/>
              <a:t>et 2013-2014 (</a:t>
            </a:r>
            <a:r>
              <a:rPr lang="fr-FR" sz="1100" dirty="0" smtClean="0"/>
              <a:t>34,5 %). </a:t>
            </a:r>
            <a:r>
              <a:rPr lang="fr-FR" sz="1100" dirty="0"/>
              <a:t>Les anticoagulants (</a:t>
            </a:r>
            <a:r>
              <a:rPr lang="fr-FR" sz="1100" dirty="0" smtClean="0"/>
              <a:t>17,6 %), </a:t>
            </a:r>
            <a:r>
              <a:rPr lang="fr-FR" sz="1100" dirty="0"/>
              <a:t>antibiotiques (</a:t>
            </a:r>
            <a:r>
              <a:rPr lang="fr-FR" sz="1100" dirty="0" smtClean="0"/>
              <a:t>16,1 %) </a:t>
            </a:r>
            <a:r>
              <a:rPr lang="fr-FR" sz="1100" dirty="0"/>
              <a:t>et antidiabétiques (</a:t>
            </a:r>
            <a:r>
              <a:rPr lang="fr-FR" sz="1100" dirty="0" smtClean="0"/>
              <a:t>13,3 %) </a:t>
            </a:r>
            <a:r>
              <a:rPr lang="fr-FR" sz="1100" dirty="0"/>
              <a:t>étaient les classes thérapeutiques les plus impliquées et les 15 molécules les plus en cause étaient les suivantes : </a:t>
            </a:r>
            <a:r>
              <a:rPr lang="fr-FR" sz="1100" dirty="0" err="1"/>
              <a:t>warfarine</a:t>
            </a:r>
            <a:r>
              <a:rPr lang="fr-FR" sz="1100" dirty="0"/>
              <a:t> (</a:t>
            </a:r>
            <a:r>
              <a:rPr lang="fr-FR" sz="1100" dirty="0" smtClean="0"/>
              <a:t>15,1 %), </a:t>
            </a:r>
            <a:r>
              <a:rPr lang="fr-FR" sz="1100" dirty="0"/>
              <a:t>insuline (</a:t>
            </a:r>
            <a:r>
              <a:rPr lang="fr-FR" sz="1100" dirty="0" smtClean="0"/>
              <a:t>10,7 %), </a:t>
            </a:r>
            <a:r>
              <a:rPr lang="fr-FR" sz="1100" dirty="0" err="1"/>
              <a:t>clopidogrel</a:t>
            </a:r>
            <a:r>
              <a:rPr lang="fr-FR" sz="1100" dirty="0"/>
              <a:t> (</a:t>
            </a:r>
            <a:r>
              <a:rPr lang="fr-FR" sz="1100" dirty="0" smtClean="0"/>
              <a:t>4,4 %), </a:t>
            </a:r>
            <a:r>
              <a:rPr lang="fr-FR" sz="1100" dirty="0"/>
              <a:t>amoxicilline (</a:t>
            </a:r>
            <a:r>
              <a:rPr lang="fr-FR" sz="1100" dirty="0" smtClean="0"/>
              <a:t>3.8 %), </a:t>
            </a:r>
            <a:r>
              <a:rPr lang="fr-FR" sz="1100" dirty="0"/>
              <a:t>aspirine (</a:t>
            </a:r>
            <a:r>
              <a:rPr lang="fr-FR" sz="1100" dirty="0" smtClean="0"/>
              <a:t>3,5 %), </a:t>
            </a:r>
            <a:r>
              <a:rPr lang="fr-FR" sz="1100" dirty="0" err="1"/>
              <a:t>sulfaméthoxazole</a:t>
            </a:r>
            <a:r>
              <a:rPr lang="fr-FR" sz="1100" dirty="0"/>
              <a:t>/</a:t>
            </a:r>
            <a:r>
              <a:rPr lang="fr-FR" sz="1100" dirty="0" err="1"/>
              <a:t>trimétoprime</a:t>
            </a:r>
            <a:r>
              <a:rPr lang="fr-FR" sz="1100" dirty="0"/>
              <a:t> (</a:t>
            </a:r>
            <a:r>
              <a:rPr lang="fr-FR" sz="1100" dirty="0" smtClean="0"/>
              <a:t>3,2 %), </a:t>
            </a:r>
            <a:r>
              <a:rPr lang="fr-FR" sz="1100" dirty="0" err="1"/>
              <a:t>lisinopril</a:t>
            </a:r>
            <a:r>
              <a:rPr lang="fr-FR" sz="1100" dirty="0"/>
              <a:t> (</a:t>
            </a:r>
            <a:r>
              <a:rPr lang="fr-FR" sz="1100" dirty="0" smtClean="0"/>
              <a:t>2,4 %), </a:t>
            </a:r>
            <a:r>
              <a:rPr lang="fr-FR" sz="1100" dirty="0"/>
              <a:t>metformine (</a:t>
            </a:r>
            <a:r>
              <a:rPr lang="fr-FR" sz="1100" dirty="0" smtClean="0"/>
              <a:t>1,7 %), </a:t>
            </a:r>
            <a:r>
              <a:rPr lang="fr-FR" sz="1100" dirty="0"/>
              <a:t>ibuprofène (</a:t>
            </a:r>
            <a:r>
              <a:rPr lang="fr-FR" sz="1100" dirty="0" smtClean="0"/>
              <a:t>1,6 %), </a:t>
            </a:r>
            <a:r>
              <a:rPr lang="fr-FR" sz="1100" dirty="0" err="1"/>
              <a:t>rivaroxaban</a:t>
            </a:r>
            <a:r>
              <a:rPr lang="fr-FR" sz="1100" dirty="0"/>
              <a:t> (</a:t>
            </a:r>
            <a:r>
              <a:rPr lang="fr-FR" sz="1100" dirty="0" smtClean="0"/>
              <a:t>1,3 %), </a:t>
            </a:r>
            <a:r>
              <a:rPr lang="fr-FR" sz="1100" dirty="0"/>
              <a:t>paracétamol/</a:t>
            </a:r>
            <a:r>
              <a:rPr lang="fr-FR" sz="1100" dirty="0" err="1"/>
              <a:t>hydrocodone</a:t>
            </a:r>
            <a:r>
              <a:rPr lang="fr-FR" sz="1100" dirty="0"/>
              <a:t> (</a:t>
            </a:r>
            <a:r>
              <a:rPr lang="fr-FR" sz="1100" dirty="0" smtClean="0"/>
              <a:t>1,3 %), </a:t>
            </a:r>
            <a:r>
              <a:rPr lang="fr-FR" sz="1100" dirty="0" err="1"/>
              <a:t>céphalexine</a:t>
            </a:r>
            <a:r>
              <a:rPr lang="fr-FR" sz="1100" dirty="0"/>
              <a:t> (</a:t>
            </a:r>
            <a:r>
              <a:rPr lang="fr-FR" sz="1100" dirty="0" smtClean="0"/>
              <a:t>1,2 %), </a:t>
            </a:r>
            <a:r>
              <a:rPr lang="fr-FR" sz="1100" dirty="0"/>
              <a:t>paracétamol/</a:t>
            </a:r>
            <a:r>
              <a:rPr lang="fr-FR" sz="1100" dirty="0" err="1"/>
              <a:t>oxycodone</a:t>
            </a:r>
            <a:r>
              <a:rPr lang="fr-FR" sz="1100" dirty="0"/>
              <a:t> (</a:t>
            </a:r>
            <a:r>
              <a:rPr lang="fr-FR" sz="1100" dirty="0" smtClean="0"/>
              <a:t>1,1 %), </a:t>
            </a:r>
            <a:r>
              <a:rPr lang="fr-FR" sz="1100" dirty="0"/>
              <a:t>paracétamol (</a:t>
            </a:r>
            <a:r>
              <a:rPr lang="fr-FR" sz="1100" dirty="0" smtClean="0"/>
              <a:t>1,0 %) </a:t>
            </a:r>
            <a:r>
              <a:rPr lang="fr-FR" sz="1100" dirty="0"/>
              <a:t>et amoxicilline/acide clavulanique (</a:t>
            </a:r>
            <a:r>
              <a:rPr lang="fr-FR" sz="1100" dirty="0" smtClean="0"/>
              <a:t>1,0 %). </a:t>
            </a:r>
          </a:p>
          <a:p>
            <a:pPr algn="just"/>
            <a:r>
              <a:rPr lang="fr-FR" sz="1100" dirty="0" smtClean="0"/>
              <a:t>Les </a:t>
            </a:r>
            <a:r>
              <a:rPr lang="fr-FR" sz="1100" dirty="0"/>
              <a:t>EIM les plus rapportés étaient </a:t>
            </a:r>
            <a:r>
              <a:rPr lang="fr-FR" sz="1100" dirty="0" smtClean="0"/>
              <a:t>attendus </a:t>
            </a:r>
            <a:r>
              <a:rPr lang="fr-FR" sz="1100" dirty="0"/>
              <a:t>: hémorragies avec les </a:t>
            </a:r>
            <a:r>
              <a:rPr lang="fr-FR" sz="1100" dirty="0" smtClean="0"/>
              <a:t>anticoagulants, réactions </a:t>
            </a:r>
            <a:r>
              <a:rPr lang="fr-FR" sz="1100" dirty="0"/>
              <a:t>allergiques </a:t>
            </a:r>
            <a:r>
              <a:rPr lang="fr-FR" sz="1100" dirty="0" smtClean="0"/>
              <a:t>avec </a:t>
            </a:r>
            <a:r>
              <a:rPr lang="fr-FR" sz="1100" dirty="0"/>
              <a:t>les antibiotiques et hypoglycémies modérées à sévères </a:t>
            </a:r>
            <a:r>
              <a:rPr lang="fr-FR" sz="1100" dirty="0" smtClean="0"/>
              <a:t>avec </a:t>
            </a:r>
            <a:r>
              <a:rPr lang="fr-FR" sz="1100" dirty="0"/>
              <a:t>les </a:t>
            </a:r>
            <a:r>
              <a:rPr lang="fr-FR" sz="1100" dirty="0" smtClean="0"/>
              <a:t>antidiabétiques. </a:t>
            </a:r>
            <a:r>
              <a:rPr lang="fr-FR" sz="1100" dirty="0"/>
              <a:t>Selon la classe d’âge, les classes thérapeutiques les plus en cause variaient. Ainsi, les antibiotiques étaient les plus impliqués chez les jeunes enfants âgés de 5 ans ou moins (</a:t>
            </a:r>
            <a:r>
              <a:rPr lang="fr-FR" sz="1100" dirty="0" smtClean="0"/>
              <a:t>56,4 %) </a:t>
            </a:r>
            <a:r>
              <a:rPr lang="fr-FR" sz="1100" dirty="0"/>
              <a:t>et chez les enfants et adolescents entre 6 et 19 </a:t>
            </a:r>
            <a:r>
              <a:rPr lang="fr-FR" sz="1100" dirty="0" smtClean="0"/>
              <a:t>ans (31,8 %) </a:t>
            </a:r>
            <a:r>
              <a:rPr lang="fr-FR" sz="1100" dirty="0"/>
              <a:t>; pour ces derniers, on relève également le rôle des antipsychotiques (</a:t>
            </a:r>
            <a:r>
              <a:rPr lang="fr-FR" sz="1100" dirty="0" smtClean="0"/>
              <a:t>4,5 %). </a:t>
            </a:r>
            <a:r>
              <a:rPr lang="fr-FR" sz="1100" dirty="0"/>
              <a:t>Chez les personnes âgées de 65 ans ou </a:t>
            </a:r>
            <a:r>
              <a:rPr lang="fr-FR" sz="1100" dirty="0" smtClean="0"/>
              <a:t>plus les </a:t>
            </a:r>
            <a:r>
              <a:rPr lang="fr-FR" sz="1100" dirty="0"/>
              <a:t>anticoagulants (dont la </a:t>
            </a:r>
            <a:r>
              <a:rPr lang="fr-FR" sz="1100" dirty="0" err="1"/>
              <a:t>warfarine</a:t>
            </a:r>
            <a:r>
              <a:rPr lang="fr-FR" sz="1100" dirty="0"/>
              <a:t> pour </a:t>
            </a:r>
            <a:r>
              <a:rPr lang="fr-FR" sz="1100" dirty="0" smtClean="0"/>
              <a:t>85,7 % </a:t>
            </a:r>
            <a:r>
              <a:rPr lang="fr-FR" sz="1100" dirty="0"/>
              <a:t>des EIM), les antidiabétiques et les analgésiques opioïdes représentaient </a:t>
            </a:r>
            <a:r>
              <a:rPr lang="fr-FR" sz="1100" dirty="0" smtClean="0"/>
              <a:t>59,9 % </a:t>
            </a:r>
            <a:r>
              <a:rPr lang="fr-FR" sz="1100" dirty="0"/>
              <a:t>des admissions. Parmi ces visites pour EIM, </a:t>
            </a:r>
            <a:r>
              <a:rPr lang="fr-FR" sz="1100" dirty="0" smtClean="0"/>
              <a:t>27,3 % </a:t>
            </a:r>
            <a:r>
              <a:rPr lang="fr-FR" sz="1100" dirty="0"/>
              <a:t>d’entre elles ont conduit à une hospitalisation et le taux d’hospitalisation était plus élevé pour les personnes âgées de 65 ans et plus (</a:t>
            </a:r>
            <a:r>
              <a:rPr lang="fr-FR" sz="1100" dirty="0" smtClean="0"/>
              <a:t>43,6 %). </a:t>
            </a:r>
            <a:r>
              <a:rPr lang="fr-FR" sz="1100" dirty="0"/>
              <a:t>Par ailleurs, le taux d’hospitalisation était plus important pour les patients présentant un EIM impliquant un digitalique (</a:t>
            </a:r>
            <a:r>
              <a:rPr lang="fr-FR" sz="1100" dirty="0" smtClean="0"/>
              <a:t>82,1 %), </a:t>
            </a:r>
            <a:r>
              <a:rPr lang="fr-FR" sz="1100" dirty="0"/>
              <a:t>un anticancéreux (</a:t>
            </a:r>
            <a:r>
              <a:rPr lang="fr-FR" sz="1100" dirty="0" smtClean="0"/>
              <a:t>59,7 %), </a:t>
            </a:r>
            <a:r>
              <a:rPr lang="fr-FR" sz="1100" dirty="0"/>
              <a:t>une immunothérapie (</a:t>
            </a:r>
            <a:r>
              <a:rPr lang="fr-FR" sz="1100" dirty="0" smtClean="0"/>
              <a:t>55,7 %), </a:t>
            </a:r>
            <a:r>
              <a:rPr lang="fr-FR" sz="1100" dirty="0"/>
              <a:t>un antidiabétique (</a:t>
            </a:r>
            <a:r>
              <a:rPr lang="fr-FR" sz="1100" dirty="0" smtClean="0"/>
              <a:t>53,0 %) </a:t>
            </a:r>
            <a:r>
              <a:rPr lang="fr-FR" sz="1100" dirty="0"/>
              <a:t>et un anticoagulant (</a:t>
            </a:r>
            <a:r>
              <a:rPr lang="fr-FR" sz="1100" dirty="0" smtClean="0"/>
              <a:t>48,8 %). </a:t>
            </a:r>
            <a:endParaRPr lang="fr-FR" sz="1100" dirty="0"/>
          </a:p>
          <a:p>
            <a:pPr algn="just"/>
            <a:endParaRPr lang="fr-FR" sz="800" dirty="0"/>
          </a:p>
          <a:p>
            <a:pPr algn="just"/>
            <a:r>
              <a:rPr lang="fr-FR" sz="1100" dirty="0"/>
              <a:t>Dans cette étude, les admissions pour des syndromes de sevrage, des échecs thérapeutiques, des expositions </a:t>
            </a:r>
            <a:r>
              <a:rPr lang="fr-FR" sz="1100" dirty="0" smtClean="0"/>
              <a:t>professionnelles, </a:t>
            </a:r>
            <a:r>
              <a:rPr lang="fr-FR" sz="1100" dirty="0"/>
              <a:t>des overdoses intentionnelles, des utilisations de médicaments à visée </a:t>
            </a:r>
            <a:r>
              <a:rPr lang="fr-FR" sz="1100" dirty="0" err="1"/>
              <a:t>récréationnelle</a:t>
            </a:r>
            <a:r>
              <a:rPr lang="fr-FR" sz="1100" dirty="0"/>
              <a:t> ont été exclues ainsi que celles concernant les événements indésirables liés à la prise de compléments alimentaires, qui sont également pourvoyeurs d’admission aux </a:t>
            </a:r>
            <a:r>
              <a:rPr lang="fr-FR" sz="1100" dirty="0" smtClean="0"/>
              <a:t>urgences de façon importante (2</a:t>
            </a:r>
            <a:r>
              <a:rPr lang="fr-FR" sz="1100" dirty="0"/>
              <a:t>).  </a:t>
            </a:r>
          </a:p>
          <a:p>
            <a:pPr algn="just"/>
            <a:endParaRPr lang="fr-FR" sz="800" dirty="0"/>
          </a:p>
          <a:p>
            <a:pPr algn="just"/>
            <a:r>
              <a:rPr lang="fr-FR" sz="1100" dirty="0"/>
              <a:t>S</a:t>
            </a:r>
            <a:r>
              <a:rPr lang="fr-FR" sz="1100" dirty="0" smtClean="0"/>
              <a:t>i </a:t>
            </a:r>
            <a:r>
              <a:rPr lang="fr-FR" sz="1100" dirty="0"/>
              <a:t>les résultats de cette analyse sont sans surprise, ils </a:t>
            </a:r>
            <a:r>
              <a:rPr lang="fr-FR" sz="1100" dirty="0" smtClean="0"/>
              <a:t>illustrent encore une fois le </a:t>
            </a:r>
            <a:r>
              <a:rPr lang="fr-FR" sz="1100" dirty="0"/>
              <a:t>poids du risque médicamenteux. Aux Etats-Unis, comme en France, les patients présentent de multiples prescriptions,  </a:t>
            </a:r>
            <a:r>
              <a:rPr lang="fr-FR" sz="1100" dirty="0" err="1"/>
              <a:t>béta-bloquants</a:t>
            </a:r>
            <a:r>
              <a:rPr lang="fr-FR" sz="1100" dirty="0"/>
              <a:t> par le cardiologue, méthotrexate par le rhumatologue, antidiabétiques par l’endocrinologue, antidépresseur par le psychiatre … Qu’en est-il du risque iatrogène ? Qui l’évalue ? Chaque prescripteur ? Le médecin généraliste ? Le pharmacien ? Cet article et l’édito du JAMA qui y est associé </a:t>
            </a:r>
            <a:r>
              <a:rPr lang="fr-FR" sz="1100" dirty="0" smtClean="0"/>
              <a:t>interrogent </a:t>
            </a:r>
            <a:r>
              <a:rPr lang="fr-FR" sz="1100" dirty="0"/>
              <a:t>sur le besoin de repenser la prescription et notamment sur une meilleure collaboration entre les disciplines médicales et pharmaceutiques (1,3). En ce sens, l’initiative de l’URPS Pharmaciens est </a:t>
            </a:r>
            <a:r>
              <a:rPr lang="fr-FR" sz="1100" dirty="0" smtClean="0"/>
              <a:t>bienvenue (voir  page 4).</a:t>
            </a:r>
          </a:p>
          <a:p>
            <a:pPr algn="just"/>
            <a:endParaRPr lang="fr-FR" sz="800" dirty="0"/>
          </a:p>
          <a:p>
            <a:r>
              <a:rPr lang="fr-FR" sz="900" i="1" dirty="0" smtClean="0"/>
              <a:t>(</a:t>
            </a:r>
            <a:r>
              <a:rPr lang="fr-FR" sz="900" i="1" dirty="0"/>
              <a:t>1) JAMA. </a:t>
            </a:r>
            <a:r>
              <a:rPr lang="fr-FR" sz="900" i="1" dirty="0" smtClean="0"/>
              <a:t>2016;316(20</a:t>
            </a:r>
            <a:r>
              <a:rPr lang="fr-FR" sz="900" i="1" dirty="0"/>
              <a:t>):2115-2125</a:t>
            </a:r>
            <a:r>
              <a:rPr lang="fr-FR" sz="900" i="1" dirty="0" smtClean="0"/>
              <a:t>. (</a:t>
            </a:r>
            <a:r>
              <a:rPr lang="fr-FR" sz="900" i="1" dirty="0"/>
              <a:t>2) N </a:t>
            </a:r>
            <a:r>
              <a:rPr lang="fr-FR" sz="900" i="1" dirty="0" err="1"/>
              <a:t>Engl</a:t>
            </a:r>
            <a:r>
              <a:rPr lang="fr-FR" sz="900" i="1" dirty="0"/>
              <a:t> J Med. </a:t>
            </a:r>
            <a:r>
              <a:rPr lang="fr-FR" sz="900" i="1" dirty="0" smtClean="0"/>
              <a:t>2015;373(16</a:t>
            </a:r>
            <a:r>
              <a:rPr lang="fr-FR" sz="900" i="1" dirty="0"/>
              <a:t>):1531-40. (3) JAMA. </a:t>
            </a:r>
            <a:r>
              <a:rPr lang="fr-FR" sz="900" i="1" dirty="0" smtClean="0"/>
              <a:t>2016;316(20</a:t>
            </a:r>
            <a:r>
              <a:rPr lang="fr-FR" sz="900" i="1" dirty="0"/>
              <a:t>):2092-2093. </a:t>
            </a:r>
          </a:p>
        </p:txBody>
      </p:sp>
      <p:sp>
        <p:nvSpPr>
          <p:cNvPr id="6" name="Zone de texte 2"/>
          <p:cNvSpPr txBox="1">
            <a:spLocks noChangeArrowheads="1"/>
          </p:cNvSpPr>
          <p:nvPr/>
        </p:nvSpPr>
        <p:spPr bwMode="auto">
          <a:xfrm>
            <a:off x="260649" y="7337501"/>
            <a:ext cx="6295600" cy="1143891"/>
          </a:xfrm>
          <a:prstGeom prst="rect">
            <a:avLst/>
          </a:prstGeom>
          <a:solidFill>
            <a:schemeClr val="accent5">
              <a:lumMod val="60000"/>
              <a:lumOff val="40000"/>
            </a:schemeClr>
          </a:solidFill>
          <a:ln w="9525">
            <a:noFill/>
            <a:miter lim="800000"/>
            <a:headEnd/>
            <a:tailEnd/>
          </a:ln>
        </p:spPr>
        <p:txBody>
          <a:bodyPr vert="horz" wrap="square" lIns="91428" tIns="45714" rIns="91428" bIns="45714" numCol="1" anchor="t" anchorCtr="0" compatLnSpc="1">
            <a:prstTxWarp prst="textNoShape">
              <a:avLst/>
            </a:prstTxWarp>
            <a:spAutoFit/>
          </a:bodyPr>
          <a:lstStyle/>
          <a:p>
            <a:pPr fontAlgn="base">
              <a:spcBef>
                <a:spcPct val="0"/>
              </a:spcBef>
              <a:spcAft>
                <a:spcPts val="1000"/>
              </a:spcAft>
            </a:pPr>
            <a:r>
              <a:rPr lang="fr-FR" sz="1200" b="1" dirty="0">
                <a:latin typeface="Calibri" pitchFamily="34" charset="0"/>
                <a:cs typeface="Arial" pitchFamily="34" charset="0"/>
              </a:rPr>
              <a:t>A QUOI SERT LE CENTRE REGIONAL DE PHARMACOVIGILANCE ? QUE PEUT-IL VOUS APPORTER ?</a:t>
            </a:r>
          </a:p>
          <a:p>
            <a:pPr fontAlgn="base">
              <a:spcBef>
                <a:spcPct val="0"/>
              </a:spcBef>
            </a:pPr>
            <a:r>
              <a:rPr lang="fr-FR" sz="1200" dirty="0">
                <a:latin typeface="Calibri" pitchFamily="34" charset="0"/>
                <a:cs typeface="Arial" pitchFamily="34" charset="0"/>
              </a:rPr>
              <a:t> Il répond à vos questions sur le médicament </a:t>
            </a:r>
            <a:r>
              <a:rPr lang="fr-FR" sz="1200" dirty="0" smtClean="0">
                <a:latin typeface="Calibri" pitchFamily="34" charset="0"/>
                <a:cs typeface="Arial" pitchFamily="34" charset="0"/>
              </a:rPr>
              <a:t> et son bon usage (prescription</a:t>
            </a:r>
            <a:r>
              <a:rPr lang="fr-FR" sz="1200" dirty="0">
                <a:latin typeface="Calibri" pitchFamily="34" charset="0"/>
                <a:cs typeface="Arial" pitchFamily="34" charset="0"/>
              </a:rPr>
              <a:t>, interaction, effet indésirable, population à risque, grossesse, allaitement…),</a:t>
            </a:r>
          </a:p>
          <a:p>
            <a:pPr fontAlgn="base">
              <a:spcBef>
                <a:spcPct val="0"/>
              </a:spcBef>
            </a:pPr>
            <a:r>
              <a:rPr lang="fr-FR" sz="1200" dirty="0">
                <a:latin typeface="Calibri" pitchFamily="34" charset="0"/>
                <a:cs typeface="Arial" pitchFamily="34" charset="0"/>
              </a:rPr>
              <a:t> Il recueille et expertise les suspicions d’effet indésirable médicamenteux,</a:t>
            </a:r>
          </a:p>
          <a:p>
            <a:pPr fontAlgn="base">
              <a:spcBef>
                <a:spcPct val="0"/>
              </a:spcBef>
            </a:pPr>
            <a:r>
              <a:rPr lang="fr-FR" sz="1200" dirty="0">
                <a:latin typeface="Calibri" pitchFamily="34" charset="0"/>
                <a:cs typeface="Arial" pitchFamily="34" charset="0"/>
              </a:rPr>
              <a:t> Il vous aide dans le diagnostic et la prise en charge des effets indésirables médicamenteux.</a:t>
            </a:r>
            <a:endParaRPr lang="fr-FR" sz="1200" dirty="0">
              <a:latin typeface="Arial" pitchFamily="34" charset="0"/>
              <a:cs typeface="Arial" pitchFamily="34" charset="0"/>
            </a:endParaRPr>
          </a:p>
        </p:txBody>
      </p:sp>
      <p:sp>
        <p:nvSpPr>
          <p:cNvPr id="7" name="Text Box 4"/>
          <p:cNvSpPr txBox="1">
            <a:spLocks noChangeArrowheads="1"/>
          </p:cNvSpPr>
          <p:nvPr/>
        </p:nvSpPr>
        <p:spPr bwMode="auto">
          <a:xfrm>
            <a:off x="260648" y="8553400"/>
            <a:ext cx="6336704" cy="936104"/>
          </a:xfrm>
          <a:prstGeom prst="rect">
            <a:avLst/>
          </a:prstGeom>
          <a:solidFill>
            <a:srgbClr val="FFCC00"/>
          </a:solidFill>
          <a:ln>
            <a:noFill/>
          </a:ln>
          <a:extLst/>
        </p:spPr>
        <p:txBody>
          <a:bodyPr vert="horz" wrap="square" lIns="91428" tIns="45714" rIns="91428" bIns="45714" numCol="1" anchor="t" anchorCtr="0" compatLnSpc="1">
            <a:prstTxWarp prst="textNoShape">
              <a:avLst/>
            </a:prstTxWarp>
          </a:bodyPr>
          <a:lstStyle/>
          <a:p>
            <a:pPr algn="ctr" fontAlgn="base">
              <a:spcBef>
                <a:spcPct val="0"/>
              </a:spcBef>
            </a:pPr>
            <a:r>
              <a:rPr lang="fr-FR" sz="1400" dirty="0" smtClean="0">
                <a:latin typeface="Calibri" pitchFamily="34" charset="0"/>
                <a:cs typeface="Arial" pitchFamily="34" charset="0"/>
              </a:rPr>
              <a:t>Si </a:t>
            </a:r>
            <a:r>
              <a:rPr lang="fr-FR" sz="1400" dirty="0">
                <a:latin typeface="Calibri" pitchFamily="34" charset="0"/>
                <a:cs typeface="Arial" pitchFamily="34" charset="0"/>
              </a:rPr>
              <a:t>vous désirez </a:t>
            </a:r>
            <a:r>
              <a:rPr lang="fr-FR" sz="1400" b="1" dirty="0">
                <a:latin typeface="Calibri" pitchFamily="34" charset="0"/>
                <a:cs typeface="Arial" pitchFamily="34" charset="0"/>
              </a:rPr>
              <a:t>recevoir régulièrement et gratuitement </a:t>
            </a:r>
          </a:p>
          <a:p>
            <a:pPr algn="ctr" fontAlgn="base">
              <a:spcBef>
                <a:spcPct val="0"/>
              </a:spcBef>
            </a:pPr>
            <a:r>
              <a:rPr lang="fr-FR" sz="1400" b="1" dirty="0">
                <a:latin typeface="Calibri" pitchFamily="34" charset="0"/>
                <a:cs typeface="Arial" pitchFamily="34" charset="0"/>
              </a:rPr>
              <a:t>les Brèves en Pharmacovigilance</a:t>
            </a:r>
            <a:r>
              <a:rPr lang="fr-FR" sz="1400" dirty="0">
                <a:latin typeface="Calibri" pitchFamily="34" charset="0"/>
                <a:cs typeface="Arial" pitchFamily="34" charset="0"/>
              </a:rPr>
              <a:t>,</a:t>
            </a:r>
          </a:p>
          <a:p>
            <a:pPr algn="ctr" fontAlgn="base">
              <a:spcBef>
                <a:spcPct val="0"/>
              </a:spcBef>
            </a:pPr>
            <a:r>
              <a:rPr lang="fr-FR" sz="1400" b="1" dirty="0">
                <a:latin typeface="Calibri" pitchFamily="34" charset="0"/>
                <a:cs typeface="Arial" pitchFamily="34" charset="0"/>
              </a:rPr>
              <a:t>écrivez-nous</a:t>
            </a:r>
            <a:r>
              <a:rPr lang="fr-FR" sz="1400" dirty="0">
                <a:latin typeface="Calibri" pitchFamily="34" charset="0"/>
                <a:cs typeface="Arial" pitchFamily="34" charset="0"/>
              </a:rPr>
              <a:t> en précisant vos coordonnées ou </a:t>
            </a:r>
          </a:p>
          <a:p>
            <a:pPr algn="ctr" fontAlgn="base">
              <a:spcBef>
                <a:spcPct val="0"/>
              </a:spcBef>
            </a:pPr>
            <a:r>
              <a:rPr lang="fr-FR" sz="1400" b="1" dirty="0">
                <a:latin typeface="Calibri" pitchFamily="34" charset="0"/>
                <a:cs typeface="Arial" pitchFamily="34" charset="0"/>
              </a:rPr>
              <a:t>envoyez-nous un e-mail</a:t>
            </a:r>
            <a:r>
              <a:rPr lang="fr-FR" sz="1100" dirty="0">
                <a:latin typeface="Calibri" pitchFamily="34" charset="0"/>
                <a:cs typeface="Arial" pitchFamily="34" charset="0"/>
              </a:rPr>
              <a:t> </a:t>
            </a:r>
            <a:r>
              <a:rPr lang="fr-FR" sz="1400" dirty="0">
                <a:latin typeface="Calibri" pitchFamily="34" charset="0"/>
                <a:cs typeface="Arial" pitchFamily="34" charset="0"/>
              </a:rPr>
              <a:t>(pharmacovigilance@chru-lille.fr)</a:t>
            </a:r>
            <a:endParaRPr lang="fr-FR" sz="1400" dirty="0">
              <a:latin typeface="Arial" pitchFamily="34" charset="0"/>
              <a:cs typeface="Arial" pitchFamily="34" charset="0"/>
            </a:endParaRPr>
          </a:p>
        </p:txBody>
      </p:sp>
    </p:spTree>
    <p:extLst>
      <p:ext uri="{BB962C8B-B14F-4D97-AF65-F5344CB8AC3E}">
        <p14:creationId xmlns:p14="http://schemas.microsoft.com/office/powerpoint/2010/main" val="3594627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a:xfrm>
            <a:off x="38894" y="9496162"/>
            <a:ext cx="4254202" cy="527402"/>
          </a:xfrm>
        </p:spPr>
        <p:txBody>
          <a:bodyPr/>
          <a:lstStyle/>
          <a:p>
            <a:pPr algn="l"/>
            <a:r>
              <a:rPr lang="fr-FR" dirty="0" err="1" smtClean="0"/>
              <a:t>Brèv</a:t>
            </a:r>
            <a:r>
              <a:rPr lang="fr-FR" dirty="0" smtClean="0"/>
              <a:t> </a:t>
            </a:r>
            <a:r>
              <a:rPr lang="fr-FR" dirty="0" err="1" smtClean="0"/>
              <a:t>Pharmacovig</a:t>
            </a:r>
            <a:r>
              <a:rPr lang="fr-FR" dirty="0" smtClean="0"/>
              <a:t> 2016; octobre – décembre :54</a:t>
            </a:r>
            <a:endParaRPr lang="fr-FR" dirty="0"/>
          </a:p>
        </p:txBody>
      </p:sp>
      <p:sp>
        <p:nvSpPr>
          <p:cNvPr id="4" name="Espace réservé du numéro de diapositive 3"/>
          <p:cNvSpPr>
            <a:spLocks noGrp="1"/>
          </p:cNvSpPr>
          <p:nvPr>
            <p:ph type="sldNum" sz="quarter" idx="12"/>
          </p:nvPr>
        </p:nvSpPr>
        <p:spPr>
          <a:xfrm>
            <a:off x="6237312" y="9496162"/>
            <a:ext cx="421804" cy="527402"/>
          </a:xfrm>
        </p:spPr>
        <p:txBody>
          <a:bodyPr/>
          <a:lstStyle/>
          <a:p>
            <a:fld id="{3687039E-D1A5-48ED-BDC9-277418B539B3}" type="slidenum">
              <a:rPr lang="fr-FR" smtClean="0"/>
              <a:t>3</a:t>
            </a:fld>
            <a:endParaRPr lang="fr-FR" dirty="0"/>
          </a:p>
        </p:txBody>
      </p:sp>
      <p:sp>
        <p:nvSpPr>
          <p:cNvPr id="5" name="Rectangle 4"/>
          <p:cNvSpPr/>
          <p:nvPr/>
        </p:nvSpPr>
        <p:spPr>
          <a:xfrm>
            <a:off x="216024" y="416496"/>
            <a:ext cx="3098596" cy="5801576"/>
          </a:xfrm>
          <a:prstGeom prst="rect">
            <a:avLst/>
          </a:prstGeom>
        </p:spPr>
        <p:txBody>
          <a:bodyPr wrap="square" lIns="91428" tIns="45714" rIns="91428" bIns="45714">
            <a:spAutoFit/>
          </a:bodyPr>
          <a:lstStyle/>
          <a:p>
            <a:pPr algn="just"/>
            <a:r>
              <a:rPr lang="fr-FR" sz="1200" b="1" dirty="0" smtClean="0"/>
              <a:t>Question</a:t>
            </a:r>
            <a:r>
              <a:rPr lang="fr-FR" sz="1200" b="1" dirty="0"/>
              <a:t> </a:t>
            </a:r>
            <a:r>
              <a:rPr lang="fr-FR" sz="1200" b="1" dirty="0" smtClean="0"/>
              <a:t>: </a:t>
            </a:r>
            <a:r>
              <a:rPr lang="fr-FR" sz="1100" dirty="0" smtClean="0"/>
              <a:t>Metformine </a:t>
            </a:r>
            <a:r>
              <a:rPr lang="fr-FR" sz="1100" dirty="0"/>
              <a:t>et injection de produits de contraste iodés… petit rappel. </a:t>
            </a:r>
          </a:p>
          <a:p>
            <a:pPr algn="just"/>
            <a:r>
              <a:rPr lang="fr-FR" sz="1100" dirty="0"/>
              <a:t> </a:t>
            </a:r>
          </a:p>
          <a:p>
            <a:pPr algn="just"/>
            <a:r>
              <a:rPr lang="fr-FR" sz="1100" dirty="0"/>
              <a:t>Nous avons été sollicités par un pharmacien d’officine étonné du maintien d’un traitement par metformine chez l’un de ses patients avant et après avoir bénéficié d’un scanner avec injection de produit de contraste iodé (PCI). Son étonnement était justifié, les PCI administrés par voie </a:t>
            </a:r>
            <a:r>
              <a:rPr lang="fr-FR" sz="1100" dirty="0" smtClean="0"/>
              <a:t>intraveineuse pouvant être </a:t>
            </a:r>
            <a:r>
              <a:rPr lang="fr-FR" sz="1100" dirty="0"/>
              <a:t>à l’origine d’une insuffisance rénale, elle-même pouvant potentialiser le risque d’acidose lactique par accumulation de la metformine. Pour rappel, selon certains auteurs, les acidoses lactiques sous metformine seraient dans </a:t>
            </a:r>
            <a:r>
              <a:rPr lang="fr-FR" sz="1100" dirty="0" smtClean="0"/>
              <a:t>9 % </a:t>
            </a:r>
            <a:r>
              <a:rPr lang="fr-FR" sz="1100" dirty="0"/>
              <a:t>des cas secondaires à une néphropathie due à la prise d’un PCI (1)  et l’insuffisance rénale sévère (débit de filtration glomérulaire DFG &lt;</a:t>
            </a:r>
            <a:r>
              <a:rPr lang="fr-FR" sz="1100" dirty="0" smtClean="0"/>
              <a:t>45mL/min) est </a:t>
            </a:r>
            <a:r>
              <a:rPr lang="fr-FR" sz="1100" dirty="0"/>
              <a:t>une contre-indication à la prescription de metformine.</a:t>
            </a:r>
          </a:p>
          <a:p>
            <a:pPr algn="just"/>
            <a:r>
              <a:rPr lang="fr-FR" sz="1100" dirty="0"/>
              <a:t>Dans les faits, les recommandations diffèrent selon la fonction rénale du patient : chez les patients ayant un DFG &gt; 60 </a:t>
            </a:r>
            <a:r>
              <a:rPr lang="fr-FR" sz="1100" dirty="0" err="1"/>
              <a:t>mL</a:t>
            </a:r>
            <a:r>
              <a:rPr lang="fr-FR" sz="1100" dirty="0"/>
              <a:t>/min, la metformine doit être arrêtée avant ou au moment de l'examen pour n'être réintroduite qu'après un délai d'au moins 48 heures ; chez les patients souffrant d'insuffisance rénale modérée (DFG compris entre 45 et 60 </a:t>
            </a:r>
            <a:r>
              <a:rPr lang="fr-FR" sz="1100" dirty="0" err="1"/>
              <a:t>mL</a:t>
            </a:r>
            <a:r>
              <a:rPr lang="fr-FR" sz="1100" dirty="0"/>
              <a:t>/min), la metformine doit être arrêtée 48 heures avant l'administration de PCI pour n'être réintroduite qu'après un délai d'au moins 48 heures. La réintroduction de metformine doit se faire seulement après s'être assuré que la fonction rénale </a:t>
            </a:r>
            <a:r>
              <a:rPr lang="fr-FR" sz="1100" dirty="0" smtClean="0"/>
              <a:t>s'est stabilisée. </a:t>
            </a:r>
            <a:endParaRPr lang="fr-FR" sz="1100" dirty="0"/>
          </a:p>
          <a:p>
            <a:pPr algn="just"/>
            <a:r>
              <a:rPr lang="fr-FR" i="1" dirty="0"/>
              <a:t> </a:t>
            </a:r>
            <a:r>
              <a:rPr lang="fr-FR" sz="900" i="1" dirty="0"/>
              <a:t>(1) </a:t>
            </a:r>
            <a:r>
              <a:rPr lang="fr-FR" sz="900" i="1" dirty="0" err="1" smtClean="0"/>
              <a:t>Pharmacol</a:t>
            </a:r>
            <a:r>
              <a:rPr lang="fr-FR" sz="900" i="1" dirty="0" smtClean="0"/>
              <a:t> </a:t>
            </a:r>
            <a:r>
              <a:rPr lang="fr-FR" sz="900" i="1" dirty="0" err="1"/>
              <a:t>Res</a:t>
            </a:r>
            <a:r>
              <a:rPr lang="fr-FR" sz="900" i="1" dirty="0"/>
              <a:t> 1994:30:187-228.</a:t>
            </a:r>
          </a:p>
        </p:txBody>
      </p:sp>
      <p:sp>
        <p:nvSpPr>
          <p:cNvPr id="8" name="ZoneTexte 7"/>
          <p:cNvSpPr txBox="1"/>
          <p:nvPr/>
        </p:nvSpPr>
        <p:spPr>
          <a:xfrm>
            <a:off x="218276" y="6435851"/>
            <a:ext cx="6192688" cy="2477589"/>
          </a:xfrm>
          <a:prstGeom prst="rect">
            <a:avLst/>
          </a:prstGeom>
          <a:noFill/>
        </p:spPr>
        <p:txBody>
          <a:bodyPr wrap="square" lIns="91428" tIns="45714" rIns="91428" bIns="45714" rtlCol="0">
            <a:spAutoFit/>
          </a:bodyPr>
          <a:lstStyle/>
          <a:p>
            <a:pPr algn="just"/>
            <a:r>
              <a:rPr lang="fr-FR" sz="1200" b="1" dirty="0"/>
              <a:t>Semaine sécurité Patient</a:t>
            </a:r>
          </a:p>
          <a:p>
            <a:pPr algn="just"/>
            <a:endParaRPr lang="fr-FR" sz="1100" dirty="0"/>
          </a:p>
          <a:p>
            <a:pPr algn="just"/>
            <a:r>
              <a:rPr lang="fr-FR" sz="1100" dirty="0"/>
              <a:t>Dans le cadre du Programme national pour la sécurité des patients lancé en 2013 par </a:t>
            </a:r>
            <a:r>
              <a:rPr lang="fr-FR" sz="1100" dirty="0" err="1"/>
              <a:t>Marisol</a:t>
            </a:r>
            <a:r>
              <a:rPr lang="fr-FR" sz="1100" dirty="0"/>
              <a:t> Touraine, la sixième édition de la Semaine de la </a:t>
            </a:r>
            <a:r>
              <a:rPr lang="fr-FR" sz="1100" dirty="0" smtClean="0"/>
              <a:t>Sécurité </a:t>
            </a:r>
            <a:r>
              <a:rPr lang="fr-FR" sz="1100" dirty="0"/>
              <a:t>des </a:t>
            </a:r>
            <a:r>
              <a:rPr lang="fr-FR" sz="1100" dirty="0" smtClean="0"/>
              <a:t>Patients </a:t>
            </a:r>
            <a:r>
              <a:rPr lang="fr-FR" sz="1100" dirty="0"/>
              <a:t>a eu lieu du 21 au 25 novembre 2016.</a:t>
            </a:r>
            <a:r>
              <a:rPr lang="fr-FR" sz="1100" b="1" dirty="0"/>
              <a:t> </a:t>
            </a:r>
            <a:r>
              <a:rPr lang="fr-FR" sz="1100" dirty="0"/>
              <a:t>Cette semaine, à laquelle nous participons chaque année en collaboration avec le service de Gériatrie, a pour objectif de promouvoir le dialogue entre les professionnels de santé et les patients sur des thématiques liées à la sécurité des soins. Cette année, nous </a:t>
            </a:r>
            <a:r>
              <a:rPr lang="fr-FR" sz="1100" dirty="0" smtClean="0"/>
              <a:t>avons investi </a:t>
            </a:r>
            <a:r>
              <a:rPr lang="fr-FR" sz="1100" dirty="0"/>
              <a:t>les locaux de la plateforme de simulation Présage de la faculté </a:t>
            </a:r>
            <a:r>
              <a:rPr lang="fr-FR" sz="1100" dirty="0" smtClean="0"/>
              <a:t>de </a:t>
            </a:r>
            <a:r>
              <a:rPr lang="fr-FR" sz="1100" dirty="0"/>
              <a:t>médecine de </a:t>
            </a:r>
            <a:r>
              <a:rPr lang="fr-FR" sz="1100" dirty="0" smtClean="0"/>
              <a:t>l’Université </a:t>
            </a:r>
            <a:r>
              <a:rPr lang="fr-FR" sz="1100" dirty="0"/>
              <a:t>Lille II, et proposé </a:t>
            </a:r>
            <a:r>
              <a:rPr lang="fr-FR" sz="1100" dirty="0" smtClean="0"/>
              <a:t>plusieurs «</a:t>
            </a:r>
            <a:r>
              <a:rPr lang="fr-FR" sz="1100" dirty="0"/>
              <a:t> chambres des erreurs » aux </a:t>
            </a:r>
            <a:r>
              <a:rPr lang="fr-FR" sz="1100" dirty="0" smtClean="0"/>
              <a:t>scenario </a:t>
            </a:r>
            <a:r>
              <a:rPr lang="fr-FR" sz="1100" dirty="0"/>
              <a:t>adaptés </a:t>
            </a:r>
            <a:r>
              <a:rPr lang="fr-FR" sz="1100" dirty="0" smtClean="0"/>
              <a:t>aux </a:t>
            </a:r>
            <a:r>
              <a:rPr lang="fr-FR" sz="1100" dirty="0"/>
              <a:t>participants. En une semaine, six cents personnes (300 personnels de santé et 300 étudiants en </a:t>
            </a:r>
            <a:r>
              <a:rPr lang="fr-FR" sz="1100" dirty="0" smtClean="0"/>
              <a:t>6ème </a:t>
            </a:r>
            <a:r>
              <a:rPr lang="fr-FR" sz="1100" dirty="0"/>
              <a:t>année de médecine) se sont </a:t>
            </a:r>
            <a:r>
              <a:rPr lang="fr-FR" sz="1100" dirty="0" smtClean="0"/>
              <a:t>prêtées </a:t>
            </a:r>
            <a:r>
              <a:rPr lang="fr-FR" sz="1100" dirty="0"/>
              <a:t>avec un franc succès au jeu de la recherche des erreurs et ont reconnu à cette activité de formation un intérêt pédagogique (apprentissage ou réapprentissage) certain.  </a:t>
            </a:r>
          </a:p>
          <a:p>
            <a:pPr algn="just"/>
            <a:r>
              <a:rPr lang="fr-FR" sz="1100" dirty="0"/>
              <a:t>Sachez que nous sommes à votre disposition si vous souhaitez proposer cet outil pédagogique à vos équipes ou dans vos hôpitaux. N’hésitez pas à nous solliciter ! </a:t>
            </a:r>
          </a:p>
        </p:txBody>
      </p:sp>
      <p:sp>
        <p:nvSpPr>
          <p:cNvPr id="2" name="Text Box 2"/>
          <p:cNvSpPr txBox="1">
            <a:spLocks noChangeArrowheads="1"/>
          </p:cNvSpPr>
          <p:nvPr/>
        </p:nvSpPr>
        <p:spPr bwMode="auto">
          <a:xfrm>
            <a:off x="3429000" y="416496"/>
            <a:ext cx="3168352" cy="5688632"/>
          </a:xfrm>
          <a:prstGeom prst="rect">
            <a:avLst/>
          </a:prstGeom>
          <a:solidFill>
            <a:schemeClr val="accent5">
              <a:lumMod val="40000"/>
              <a:lumOff val="60000"/>
            </a:schemeClr>
          </a:solidFill>
          <a:ln w="9525">
            <a:noFill/>
            <a:miter lim="800000"/>
            <a:headEnd/>
            <a:tailEnd/>
          </a:ln>
        </p:spPr>
        <p:txBody>
          <a:bodyPr vert="horz" wrap="square" lIns="91428" tIns="45714" rIns="91428" bIns="45714" numCol="1" anchor="t" anchorCtr="0" compatLnSpc="1">
            <a:prstTxWarp prst="textNoShape">
              <a:avLst/>
            </a:prstTxWarp>
          </a:bodyPr>
          <a:lstStyle/>
          <a:p>
            <a:pPr algn="just" fontAlgn="base">
              <a:spcBef>
                <a:spcPct val="0"/>
              </a:spcBef>
              <a:spcAft>
                <a:spcPts val="1000"/>
              </a:spcAft>
            </a:pPr>
            <a:r>
              <a:rPr lang="fr-FR" sz="1100" b="1" u="sng" dirty="0">
                <a:latin typeface="Calibri" pitchFamily="34" charset="0"/>
                <a:cs typeface="Arial" pitchFamily="34" charset="0"/>
              </a:rPr>
              <a:t>A suivre ….</a:t>
            </a:r>
          </a:p>
          <a:p>
            <a:pPr algn="just"/>
            <a:r>
              <a:rPr lang="fr-FR" sz="1100" dirty="0"/>
              <a:t>Récemment, une équipe écossaise a </a:t>
            </a:r>
            <a:r>
              <a:rPr lang="fr-FR" sz="1100" dirty="0" smtClean="0"/>
              <a:t>rapporté, </a:t>
            </a:r>
            <a:r>
              <a:rPr lang="fr-FR" sz="1100" dirty="0"/>
              <a:t>du fait de leur </a:t>
            </a:r>
            <a:r>
              <a:rPr lang="fr-FR" sz="1100" dirty="0" smtClean="0"/>
              <a:t>ressemblance, un </a:t>
            </a:r>
            <a:r>
              <a:rPr lang="fr-FR" sz="1100" dirty="0"/>
              <a:t>cas de confusion entre un collyre et une recharge d’e-cigarette </a:t>
            </a:r>
            <a:r>
              <a:rPr lang="fr-FR" sz="1100" dirty="0" smtClean="0"/>
              <a:t>(</a:t>
            </a:r>
            <a:r>
              <a:rPr lang="fr-FR" sz="1100" dirty="0"/>
              <a:t>1). Une femme,  traitée </a:t>
            </a:r>
            <a:r>
              <a:rPr lang="fr-FR" sz="1100" dirty="0" smtClean="0"/>
              <a:t>par un </a:t>
            </a:r>
            <a:r>
              <a:rPr lang="fr-FR" sz="1100" dirty="0"/>
              <a:t>collyre de chloramphénicol pour une conjonctivite </a:t>
            </a:r>
            <a:r>
              <a:rPr lang="fr-FR" sz="1100" dirty="0" smtClean="0"/>
              <a:t>bactérienne, conservait </a:t>
            </a:r>
            <a:r>
              <a:rPr lang="fr-FR" sz="1100" dirty="0"/>
              <a:t>ses collyres à côté de ses recharges d’e-cigarette. Elle s’est ainsi </a:t>
            </a:r>
            <a:r>
              <a:rPr lang="fr-FR" sz="1100" dirty="0" smtClean="0"/>
              <a:t>instillé </a:t>
            </a:r>
            <a:r>
              <a:rPr lang="fr-FR" sz="1100" dirty="0"/>
              <a:t>les gouttes de recharge d’e-cigarette dans les yeux, ce qui a provoqué une douleur, une rougeur oculaire et une vision floue. L’évolution a heureusement été favorable. </a:t>
            </a:r>
          </a:p>
          <a:p>
            <a:pPr algn="just"/>
            <a:r>
              <a:rPr lang="fr-FR" sz="1100" dirty="0" smtClean="0"/>
              <a:t>Pour </a:t>
            </a:r>
            <a:r>
              <a:rPr lang="fr-FR" sz="1100" dirty="0"/>
              <a:t>rappel, ces recharges contiennent du propylène glycol et du glycérol, parfois de la nicotine et des </a:t>
            </a:r>
            <a:r>
              <a:rPr lang="fr-FR" sz="1100" dirty="0" smtClean="0"/>
              <a:t>arômes.</a:t>
            </a:r>
          </a:p>
          <a:p>
            <a:pPr algn="just"/>
            <a:r>
              <a:rPr lang="fr-FR" sz="1100" dirty="0" smtClean="0"/>
              <a:t>Les </a:t>
            </a:r>
            <a:r>
              <a:rPr lang="fr-FR" sz="1100" dirty="0"/>
              <a:t>erreurs de confusion sont fréquentes pour ces formes pharmaceutiques (comme pour les patchs) et font l’objet régulièrement de rappels sur l’importance de bien lire les étiquettes avant d’administrer (2) ! </a:t>
            </a:r>
            <a:endParaRPr lang="fr-FR" sz="1100" dirty="0" smtClean="0"/>
          </a:p>
          <a:p>
            <a:pPr algn="just"/>
            <a:r>
              <a:rPr lang="fr-FR" sz="900" dirty="0" smtClean="0"/>
              <a:t>(1) </a:t>
            </a:r>
            <a:r>
              <a:rPr lang="fr-FR" sz="900" i="1" dirty="0" smtClean="0"/>
              <a:t>JAMA </a:t>
            </a:r>
            <a:r>
              <a:rPr lang="fr-FR" sz="900" i="1" dirty="0" err="1" smtClean="0"/>
              <a:t>Ophtalmol</a:t>
            </a:r>
            <a:r>
              <a:rPr lang="fr-FR" sz="900" i="1" dirty="0" smtClean="0"/>
              <a:t>. 2016 </a:t>
            </a:r>
            <a:r>
              <a:rPr lang="fr-FR" sz="900" i="1" dirty="0" err="1"/>
              <a:t>Dec</a:t>
            </a:r>
            <a:r>
              <a:rPr lang="fr-FR" sz="900" i="1" dirty="0"/>
              <a:t> 1;134(12):1443.</a:t>
            </a:r>
            <a:r>
              <a:rPr lang="fr-FR" sz="900" dirty="0"/>
              <a:t> </a:t>
            </a:r>
            <a:r>
              <a:rPr lang="fr-FR" sz="900" i="1" dirty="0" smtClean="0"/>
              <a:t> </a:t>
            </a:r>
            <a:endParaRPr lang="fr-FR" sz="900" dirty="0"/>
          </a:p>
          <a:p>
            <a:pPr algn="just"/>
            <a:r>
              <a:rPr lang="fr-FR" sz="900" dirty="0" smtClean="0"/>
              <a:t>(2) </a:t>
            </a:r>
            <a:r>
              <a:rPr lang="fr-FR" sz="900" i="1" dirty="0" smtClean="0"/>
              <a:t>ANSM</a:t>
            </a:r>
            <a:r>
              <a:rPr lang="fr-FR" sz="900" i="1" dirty="0"/>
              <a:t>. Risque de confusion entre dosettes (</a:t>
            </a:r>
            <a:r>
              <a:rPr lang="fr-FR" sz="900" i="1" dirty="0" err="1"/>
              <a:t>unidoses</a:t>
            </a:r>
            <a:r>
              <a:rPr lang="fr-FR" sz="900" i="1" dirty="0"/>
              <a:t>) – Attention aux erreurs - Point </a:t>
            </a:r>
            <a:r>
              <a:rPr lang="fr-FR" sz="900" i="1" dirty="0" smtClean="0"/>
              <a:t>d'information. 24/11/2014</a:t>
            </a:r>
            <a:endParaRPr lang="fr-FR" sz="900" i="1" dirty="0"/>
          </a:p>
          <a:p>
            <a:pPr algn="just" fontAlgn="base">
              <a:spcBef>
                <a:spcPct val="0"/>
              </a:spcBef>
              <a:spcAft>
                <a:spcPct val="0"/>
              </a:spcAft>
            </a:pPr>
            <a:endParaRPr lang="fr-FR" dirty="0">
              <a:latin typeface="Arial" pitchFamily="34" charset="0"/>
              <a:cs typeface="Arial" pitchFamily="34" charset="0"/>
            </a:endParaRPr>
          </a:p>
        </p:txBody>
      </p:sp>
      <p:pic>
        <p:nvPicPr>
          <p:cNvPr id="1027" name="Image 1"/>
          <p:cNvPicPr>
            <a:picLocks noChangeAspect="1" noChangeArrowheads="1"/>
          </p:cNvPicPr>
          <p:nvPr/>
        </p:nvPicPr>
        <p:blipFill>
          <a:blip r:embed="rId2" cstate="print">
            <a:extLst>
              <a:ext uri="{28A0092B-C50C-407E-A947-70E740481C1C}">
                <a14:useLocalDpi xmlns:a14="http://schemas.microsoft.com/office/drawing/2010/main" val="0"/>
              </a:ext>
            </a:extLst>
          </a:blip>
          <a:srcRect l="51997" t="38054" r="11633" b="34067"/>
          <a:stretch>
            <a:fillRect/>
          </a:stretch>
        </p:blipFill>
        <p:spPr bwMode="auto">
          <a:xfrm>
            <a:off x="4039840" y="4448944"/>
            <a:ext cx="2197472" cy="146132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7025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116634" y="9496162"/>
            <a:ext cx="4453595" cy="527402"/>
          </a:xfrm>
        </p:spPr>
        <p:txBody>
          <a:bodyPr/>
          <a:lstStyle/>
          <a:p>
            <a:pPr algn="l"/>
            <a:r>
              <a:rPr lang="fr-FR" dirty="0" err="1" smtClean="0"/>
              <a:t>Brèv</a:t>
            </a:r>
            <a:r>
              <a:rPr lang="fr-FR" dirty="0" smtClean="0"/>
              <a:t> </a:t>
            </a:r>
            <a:r>
              <a:rPr lang="fr-FR" dirty="0" err="1" smtClean="0"/>
              <a:t>Pharmacovig</a:t>
            </a:r>
            <a:r>
              <a:rPr lang="fr-FR" dirty="0" smtClean="0"/>
              <a:t> 2016; octobre – décembre l:54</a:t>
            </a:r>
            <a:endParaRPr lang="fr-FR" dirty="0"/>
          </a:p>
        </p:txBody>
      </p:sp>
      <p:sp>
        <p:nvSpPr>
          <p:cNvPr id="3" name="Espace réservé du numéro de diapositive 2"/>
          <p:cNvSpPr>
            <a:spLocks noGrp="1"/>
          </p:cNvSpPr>
          <p:nvPr>
            <p:ph type="sldNum" sz="quarter" idx="12"/>
          </p:nvPr>
        </p:nvSpPr>
        <p:spPr>
          <a:xfrm>
            <a:off x="6093296" y="9496162"/>
            <a:ext cx="421804" cy="527402"/>
          </a:xfrm>
        </p:spPr>
        <p:txBody>
          <a:bodyPr/>
          <a:lstStyle/>
          <a:p>
            <a:fld id="{3687039E-D1A5-48ED-BDC9-277418B539B3}" type="slidenum">
              <a:rPr lang="fr-FR" smtClean="0"/>
              <a:t>4</a:t>
            </a:fld>
            <a:endParaRPr lang="fr-FR" dirty="0"/>
          </a:p>
        </p:txBody>
      </p:sp>
      <p:sp>
        <p:nvSpPr>
          <p:cNvPr id="4" name="Rectangle 3"/>
          <p:cNvSpPr/>
          <p:nvPr/>
        </p:nvSpPr>
        <p:spPr>
          <a:xfrm>
            <a:off x="188640" y="293392"/>
            <a:ext cx="6336704" cy="3801028"/>
          </a:xfrm>
          <a:prstGeom prst="rect">
            <a:avLst/>
          </a:prstGeom>
        </p:spPr>
        <p:txBody>
          <a:bodyPr wrap="square" lIns="91428" tIns="45714" rIns="91428" bIns="45714">
            <a:spAutoFit/>
          </a:bodyPr>
          <a:lstStyle/>
          <a:p>
            <a:pPr algn="just"/>
            <a:r>
              <a:rPr lang="fr-FR" sz="1200" b="1" dirty="0" smtClean="0"/>
              <a:t>Question : </a:t>
            </a:r>
            <a:r>
              <a:rPr lang="fr-FR" sz="1200" dirty="0" smtClean="0"/>
              <a:t>Alerte automatique d’interaction médicamenteuse avec le sorbitol</a:t>
            </a:r>
            <a:endParaRPr lang="fr-FR" sz="1200" dirty="0"/>
          </a:p>
          <a:p>
            <a:pPr algn="just"/>
            <a:endParaRPr lang="fr-FR" sz="1100" dirty="0"/>
          </a:p>
          <a:p>
            <a:pPr algn="just"/>
            <a:r>
              <a:rPr lang="fr-FR" sz="1100" dirty="0"/>
              <a:t>En 2016, nous avons été contactés trois fois par des pharmaciens hospitaliers s’interrogeant sur la conduite à tenir face à des interactions médicamenteuses générées automatiquement par leur logiciel d’analyse de prescription. Celles-ci </a:t>
            </a:r>
            <a:r>
              <a:rPr lang="fr-FR" sz="1100" dirty="0" smtClean="0"/>
              <a:t>concernaient </a:t>
            </a:r>
            <a:r>
              <a:rPr lang="fr-FR" sz="1100" dirty="0"/>
              <a:t>toutes un risque de survenue de nécrose intestinale avec des résines échangeuses de cations associées à divers médicaments comme le </a:t>
            </a:r>
            <a:r>
              <a:rPr lang="fr-FR" sz="1100" dirty="0" smtClean="0"/>
              <a:t>sorbitol, le </a:t>
            </a:r>
            <a:r>
              <a:rPr lang="fr-FR" sz="1100" dirty="0" err="1"/>
              <a:t>Calcidose</a:t>
            </a:r>
            <a:r>
              <a:rPr lang="fr-FR" sz="1100" dirty="0" smtClean="0"/>
              <a:t>® et </a:t>
            </a:r>
            <a:r>
              <a:rPr lang="fr-FR" sz="1100" dirty="0"/>
              <a:t>la </a:t>
            </a:r>
            <a:r>
              <a:rPr lang="fr-FR" sz="1100" dirty="0" err="1"/>
              <a:t>simvastatine</a:t>
            </a:r>
            <a:r>
              <a:rPr lang="fr-FR" sz="1100" dirty="0"/>
              <a:t>. </a:t>
            </a:r>
          </a:p>
          <a:p>
            <a:pPr algn="just"/>
            <a:r>
              <a:rPr lang="fr-FR" sz="1100" dirty="0"/>
              <a:t>Si l’association du sorbitol en tant que laxatif (</a:t>
            </a:r>
            <a:r>
              <a:rPr lang="fr-FR" sz="1100" dirty="0" err="1" smtClean="0"/>
              <a:t>Microlax</a:t>
            </a:r>
            <a:r>
              <a:rPr lang="fr-FR" sz="1100" dirty="0" smtClean="0">
                <a:latin typeface="Calibri"/>
              </a:rPr>
              <a:t>®</a:t>
            </a:r>
            <a:r>
              <a:rPr lang="fr-FR" sz="1100" dirty="0" smtClean="0"/>
              <a:t>, </a:t>
            </a:r>
            <a:r>
              <a:rPr lang="fr-FR" sz="1100" dirty="0"/>
              <a:t>Sorbitol </a:t>
            </a:r>
            <a:r>
              <a:rPr lang="fr-FR" sz="1100" dirty="0" smtClean="0"/>
              <a:t>Delalande</a:t>
            </a:r>
            <a:r>
              <a:rPr lang="fr-FR" sz="1100" dirty="0" smtClean="0">
                <a:latin typeface="Calibri"/>
              </a:rPr>
              <a:t>®</a:t>
            </a:r>
            <a:r>
              <a:rPr lang="fr-FR" sz="1100" dirty="0" smtClean="0"/>
              <a:t> </a:t>
            </a:r>
            <a:r>
              <a:rPr lang="fr-FR" sz="1100" dirty="0"/>
              <a:t>ou </a:t>
            </a:r>
            <a:r>
              <a:rPr lang="fr-FR" sz="1100" dirty="0" smtClean="0"/>
              <a:t>Sorbitol Richard</a:t>
            </a:r>
            <a:r>
              <a:rPr lang="fr-FR" sz="1100" dirty="0" smtClean="0">
                <a:latin typeface="Calibri"/>
              </a:rPr>
              <a:t>®</a:t>
            </a:r>
            <a:r>
              <a:rPr lang="fr-FR" sz="1100" dirty="0" smtClean="0"/>
              <a:t>, </a:t>
            </a:r>
            <a:r>
              <a:rPr lang="fr-FR" sz="1100" dirty="0"/>
              <a:t>voie orale ou voie rectale) avec les résines </a:t>
            </a:r>
            <a:r>
              <a:rPr lang="fr-FR" sz="1100" dirty="0" err="1"/>
              <a:t>sulfo</a:t>
            </a:r>
            <a:r>
              <a:rPr lang="fr-FR" sz="1100" dirty="0"/>
              <a:t>-calciques (telles que le </a:t>
            </a:r>
            <a:r>
              <a:rPr lang="fr-FR" sz="1100" dirty="0" err="1"/>
              <a:t>Resikali</a:t>
            </a:r>
            <a:r>
              <a:rPr lang="fr-FR" sz="1100" dirty="0"/>
              <a:t>®) est effectivement contre-indiquée (</a:t>
            </a:r>
            <a:r>
              <a:rPr lang="fr-FR" sz="1100" dirty="0" smtClean="0"/>
              <a:t>thésaurus </a:t>
            </a:r>
            <a:r>
              <a:rPr lang="fr-FR" sz="1100" dirty="0"/>
              <a:t>ANSM, juillet 2016) et déconseillée avec les résines </a:t>
            </a:r>
            <a:r>
              <a:rPr lang="fr-FR" sz="1100" dirty="0" err="1"/>
              <a:t>sulfo</a:t>
            </a:r>
            <a:r>
              <a:rPr lang="fr-FR" sz="1100" dirty="0"/>
              <a:t>-sodiques (telles que le </a:t>
            </a:r>
            <a:r>
              <a:rPr lang="fr-FR" sz="1100" dirty="0" err="1"/>
              <a:t>Kayexalate</a:t>
            </a:r>
            <a:r>
              <a:rPr lang="fr-FR" sz="1100" dirty="0"/>
              <a:t>®) en raison d’un risque majoré de nécroses intestinales parfois </a:t>
            </a:r>
            <a:r>
              <a:rPr lang="fr-FR" sz="1100" dirty="0" smtClean="0"/>
              <a:t>fatales (1), ces </a:t>
            </a:r>
            <a:r>
              <a:rPr lang="fr-FR" sz="1100" dirty="0"/>
              <a:t>recommandations </a:t>
            </a:r>
            <a:r>
              <a:rPr lang="fr-FR" sz="1100" dirty="0" smtClean="0"/>
              <a:t>concernent, </a:t>
            </a:r>
            <a:r>
              <a:rPr lang="fr-FR" sz="1100" dirty="0"/>
              <a:t>a </a:t>
            </a:r>
            <a:r>
              <a:rPr lang="fr-FR" sz="1100" dirty="0" smtClean="0"/>
              <a:t>priori, </a:t>
            </a:r>
            <a:r>
              <a:rPr lang="fr-FR" sz="1100" dirty="0"/>
              <a:t>les formulations dans lesquelles le sorbitol est utilisé comme </a:t>
            </a:r>
            <a:r>
              <a:rPr lang="fr-FR" sz="1100" u="sng" dirty="0"/>
              <a:t>principe actif</a:t>
            </a:r>
            <a:r>
              <a:rPr lang="fr-FR" sz="1100" dirty="0"/>
              <a:t> (traitement de la constipation), et non comme </a:t>
            </a:r>
            <a:r>
              <a:rPr lang="fr-FR" sz="1100" u="sng" dirty="0" smtClean="0"/>
              <a:t>excipient</a:t>
            </a:r>
            <a:r>
              <a:rPr lang="fr-FR" sz="1100" dirty="0" smtClean="0"/>
              <a:t>. </a:t>
            </a:r>
            <a:endParaRPr lang="fr-FR" sz="1100" dirty="0"/>
          </a:p>
          <a:p>
            <a:pPr algn="just"/>
            <a:r>
              <a:rPr lang="fr-FR" sz="1100" dirty="0"/>
              <a:t>Sans surprise, le sorbitol est un excipient commun utilisé dans </a:t>
            </a:r>
            <a:r>
              <a:rPr lang="fr-FR" sz="1100" dirty="0" smtClean="0"/>
              <a:t>la </a:t>
            </a:r>
            <a:r>
              <a:rPr lang="fr-FR" sz="1100" dirty="0" err="1" smtClean="0"/>
              <a:t>simvastatine</a:t>
            </a:r>
            <a:r>
              <a:rPr lang="fr-FR" sz="1100" dirty="0" smtClean="0"/>
              <a:t> et le </a:t>
            </a:r>
            <a:r>
              <a:rPr lang="fr-FR" sz="1100" dirty="0" err="1" smtClean="0"/>
              <a:t>Calcidose</a:t>
            </a:r>
            <a:r>
              <a:rPr lang="fr-FR" sz="1100" dirty="0" smtClean="0">
                <a:latin typeface="Calibri"/>
              </a:rPr>
              <a:t>®</a:t>
            </a:r>
            <a:r>
              <a:rPr lang="fr-FR" sz="1100" dirty="0" smtClean="0"/>
              <a:t> ce </a:t>
            </a:r>
            <a:r>
              <a:rPr lang="fr-FR" sz="1100" dirty="0"/>
              <a:t>qui  explique la survenue de ces alertes automatiques ! L</a:t>
            </a:r>
            <a:r>
              <a:rPr lang="fr-FR" sz="1100" dirty="0" smtClean="0"/>
              <a:t>e </a:t>
            </a:r>
            <a:r>
              <a:rPr lang="fr-FR" sz="1100" dirty="0"/>
              <a:t>sorbitol étant présent en quantité infime (&lt;</a:t>
            </a:r>
            <a:r>
              <a:rPr lang="fr-FR" sz="1100" dirty="0" smtClean="0"/>
              <a:t>1 % </a:t>
            </a:r>
            <a:r>
              <a:rPr lang="fr-FR" sz="1100" dirty="0"/>
              <a:t>selon le laboratoire </a:t>
            </a:r>
            <a:r>
              <a:rPr lang="fr-FR" sz="1100" dirty="0" smtClean="0"/>
              <a:t>interrogé pour les comprimé de </a:t>
            </a:r>
            <a:r>
              <a:rPr lang="fr-FR" sz="1100" dirty="0" err="1" smtClean="0"/>
              <a:t>simvastatine</a:t>
            </a:r>
            <a:r>
              <a:rPr lang="fr-FR" sz="1100" dirty="0" smtClean="0"/>
              <a:t> </a:t>
            </a:r>
            <a:r>
              <a:rPr lang="fr-FR" sz="1100" dirty="0" err="1" smtClean="0"/>
              <a:t>Almus</a:t>
            </a:r>
            <a:r>
              <a:rPr lang="fr-FR" sz="1100" dirty="0"/>
              <a:t> ®</a:t>
            </a:r>
            <a:r>
              <a:rPr lang="fr-FR" sz="1100" dirty="0" smtClean="0"/>
              <a:t>), </a:t>
            </a:r>
            <a:r>
              <a:rPr lang="fr-FR" sz="1100" dirty="0"/>
              <a:t>un risque d’interaction apparaît peu probable en cas d’association avec des résines échangeuses de cations. Il est à noter que ces alertes ne sont pas générées par tous les logiciels. </a:t>
            </a:r>
          </a:p>
          <a:p>
            <a:pPr algn="just"/>
            <a:endParaRPr lang="fr-FR" sz="400" dirty="0"/>
          </a:p>
          <a:p>
            <a:pPr algn="just"/>
            <a:r>
              <a:rPr lang="fr-FR" sz="1100" dirty="0"/>
              <a:t>Cet exemple illustre à la fois les avantages </a:t>
            </a:r>
            <a:r>
              <a:rPr lang="fr-FR" sz="1100" dirty="0" smtClean="0"/>
              <a:t>(</a:t>
            </a:r>
            <a:r>
              <a:rPr lang="fr-FR" sz="1100" dirty="0"/>
              <a:t>messages d’alerte) et les limites (pertinence du message) des logiciels de prescriptions et l’intérêt de rechercher (ou faire rechercher par le CRPV qui est là aussi pour cela !) le rationnel pharmacologique avant de prendre des mesures inappropriées. </a:t>
            </a:r>
            <a:endParaRPr lang="fr-FR" sz="1100" dirty="0" smtClean="0"/>
          </a:p>
          <a:p>
            <a:pPr algn="just"/>
            <a:r>
              <a:rPr lang="fr-FR" sz="900" dirty="0" smtClean="0"/>
              <a:t>(1) </a:t>
            </a:r>
            <a:r>
              <a:rPr lang="fr-FR" sz="900" i="1" u="sng" dirty="0" smtClean="0">
                <a:hlinkClick r:id="rId2"/>
              </a:rPr>
              <a:t>http</a:t>
            </a:r>
            <a:r>
              <a:rPr lang="fr-FR" sz="900" i="1" u="sng" dirty="0">
                <a:hlinkClick r:id="rId2"/>
              </a:rPr>
              <a:t>://</a:t>
            </a:r>
            <a:r>
              <a:rPr lang="fr-FR" sz="900" i="1" u="sng" dirty="0" smtClean="0">
                <a:hlinkClick r:id="rId2"/>
              </a:rPr>
              <a:t>ansm.sante.fr/Dossiers/Interactions-medicamenteuses/Interactions-medicamenteuses</a:t>
            </a:r>
            <a:endParaRPr lang="fr-FR" sz="900" dirty="0"/>
          </a:p>
        </p:txBody>
      </p:sp>
      <p:sp>
        <p:nvSpPr>
          <p:cNvPr id="7" name="Rectangle 6"/>
          <p:cNvSpPr/>
          <p:nvPr/>
        </p:nvSpPr>
        <p:spPr>
          <a:xfrm>
            <a:off x="229744" y="4016896"/>
            <a:ext cx="6295600" cy="3831806"/>
          </a:xfrm>
          <a:prstGeom prst="rect">
            <a:avLst/>
          </a:prstGeom>
          <a:solidFill>
            <a:srgbClr val="FFCC00">
              <a:alpha val="67000"/>
            </a:srgbClr>
          </a:solidFill>
        </p:spPr>
        <p:txBody>
          <a:bodyPr wrap="square" lIns="91428" tIns="45714" rIns="91428" bIns="45714">
            <a:spAutoFit/>
          </a:bodyPr>
          <a:lstStyle/>
          <a:p>
            <a:pPr algn="just"/>
            <a:r>
              <a:rPr lang="fr-FR" sz="1200" b="1" i="1" dirty="0"/>
              <a:t>A </a:t>
            </a:r>
            <a:r>
              <a:rPr lang="fr-FR" sz="1200" b="1" i="1" dirty="0" smtClean="0"/>
              <a:t>suivre - </a:t>
            </a:r>
            <a:r>
              <a:rPr lang="fr-FR" sz="1200" b="1" i="1" dirty="0"/>
              <a:t>Création d’un réseau de pharmaciens-vigilants en région Hauts-De-France</a:t>
            </a:r>
            <a:endParaRPr lang="fr-FR" sz="1200" b="1" dirty="0"/>
          </a:p>
          <a:p>
            <a:pPr algn="just"/>
            <a:r>
              <a:rPr lang="fr-FR" sz="1100" dirty="0"/>
              <a:t> </a:t>
            </a:r>
          </a:p>
          <a:p>
            <a:pPr algn="just"/>
            <a:r>
              <a:rPr lang="fr-FR" sz="1100" dirty="0" smtClean="0"/>
              <a:t>Dans </a:t>
            </a:r>
            <a:r>
              <a:rPr lang="fr-FR" sz="1100" dirty="0"/>
              <a:t>le cadre de ses missions, l’Union Régionale de Professionnels de Santé (URPS) pharmaciens Hauts-De-France a pris l’initiative de créer un réseau régional de « pharmaciens-vigilants </a:t>
            </a:r>
            <a:r>
              <a:rPr lang="fr-FR" sz="1100" dirty="0" smtClean="0"/>
              <a:t>».</a:t>
            </a:r>
            <a:endParaRPr lang="fr-FR" sz="1100" dirty="0"/>
          </a:p>
          <a:p>
            <a:pPr algn="just"/>
            <a:r>
              <a:rPr lang="fr-FR" sz="1100" dirty="0"/>
              <a:t> </a:t>
            </a:r>
          </a:p>
          <a:p>
            <a:pPr algn="just"/>
            <a:r>
              <a:rPr lang="fr-FR" sz="1100" dirty="0" smtClean="0"/>
              <a:t>Il </a:t>
            </a:r>
            <a:r>
              <a:rPr lang="fr-FR" sz="1100" dirty="0"/>
              <a:t>s’agit d’un réseau qui s’adresse à tous les pharmaciens d’officine, </a:t>
            </a:r>
            <a:r>
              <a:rPr lang="fr-FR" sz="1100" dirty="0" smtClean="0"/>
              <a:t>quelle </a:t>
            </a:r>
            <a:r>
              <a:rPr lang="fr-FR" sz="1100" dirty="0"/>
              <a:t>que soit la typologie et la taille de l’officine. L’inscription, basée sur le volontariat, est possible via leur site internet : </a:t>
            </a:r>
            <a:r>
              <a:rPr lang="fr-FR" sz="1100" u="sng" dirty="0">
                <a:hlinkClick r:id="rId3"/>
              </a:rPr>
              <a:t>www.urps-pharmaciens-hdf.fr</a:t>
            </a:r>
            <a:r>
              <a:rPr lang="fr-FR" sz="1100" dirty="0"/>
              <a:t>.</a:t>
            </a:r>
          </a:p>
          <a:p>
            <a:pPr algn="just"/>
            <a:r>
              <a:rPr lang="fr-FR" sz="1100" dirty="0"/>
              <a:t> </a:t>
            </a:r>
          </a:p>
          <a:p>
            <a:pPr algn="just"/>
            <a:r>
              <a:rPr lang="fr-FR" sz="1100" dirty="0"/>
              <a:t>Les objectifs de ce réseau sont notamment : </a:t>
            </a:r>
          </a:p>
          <a:p>
            <a:pPr marL="171450" lvl="0" indent="-171450" algn="just">
              <a:buFontTx/>
              <a:buChar char="-"/>
            </a:pPr>
            <a:r>
              <a:rPr lang="fr-FR" sz="1100" dirty="0" smtClean="0"/>
              <a:t>de </a:t>
            </a:r>
            <a:r>
              <a:rPr lang="fr-FR" sz="1100" dirty="0"/>
              <a:t>faciliter les échanges et la coordination entre les professionnels de </a:t>
            </a:r>
            <a:r>
              <a:rPr lang="fr-FR" sz="1100" dirty="0" smtClean="0"/>
              <a:t>santé,</a:t>
            </a:r>
          </a:p>
          <a:p>
            <a:pPr marL="171450" lvl="0" indent="-171450" algn="just">
              <a:buFontTx/>
              <a:buChar char="-"/>
            </a:pPr>
            <a:r>
              <a:rPr lang="fr-FR" sz="1100" dirty="0" smtClean="0"/>
              <a:t>d’apporter </a:t>
            </a:r>
            <a:r>
              <a:rPr lang="fr-FR" sz="1100" dirty="0"/>
              <a:t>des outils adaptés pour identifier ou déclarer un évènement indésirable en lien avec les différentes </a:t>
            </a:r>
            <a:r>
              <a:rPr lang="fr-FR" sz="1100" dirty="0" smtClean="0"/>
              <a:t>vigilances,</a:t>
            </a:r>
          </a:p>
          <a:p>
            <a:pPr marL="171450" lvl="0" indent="-171450" algn="just">
              <a:buFontTx/>
              <a:buChar char="-"/>
            </a:pPr>
            <a:r>
              <a:rPr lang="fr-FR" sz="1100" dirty="0" smtClean="0"/>
              <a:t>de </a:t>
            </a:r>
            <a:r>
              <a:rPr lang="fr-FR" sz="1100" dirty="0"/>
              <a:t>participer à des </a:t>
            </a:r>
            <a:r>
              <a:rPr lang="fr-FR" sz="1100" dirty="0" smtClean="0"/>
              <a:t>enquêtes.</a:t>
            </a:r>
          </a:p>
          <a:p>
            <a:pPr marL="171450" lvl="0" indent="-171450" algn="just">
              <a:buFontTx/>
              <a:buChar char="-"/>
            </a:pPr>
            <a:endParaRPr lang="fr-FR" sz="1100" dirty="0"/>
          </a:p>
          <a:p>
            <a:pPr algn="just"/>
            <a:r>
              <a:rPr lang="fr-FR" sz="1100" dirty="0" smtClean="0"/>
              <a:t>Le </a:t>
            </a:r>
            <a:r>
              <a:rPr lang="fr-FR" sz="1100" dirty="0"/>
              <a:t>CRPV de Lille (et celui d’Amiens pour la grande région Hauts de France) est partenaire de ce projet qui nous semble important et permet de favoriser les échanges interprofessionnels dans l’objectif de mieux prendre en charge les patients. Une première enquête a d’ailleurs été proposée pour cette fin d’année 2016, concernant la délivrance sans ordonnance des antalgiques et le conseil associé à cette délivrance.  </a:t>
            </a:r>
          </a:p>
          <a:p>
            <a:pPr algn="just"/>
            <a:endParaRPr lang="fr-FR" sz="1100" dirty="0" smtClean="0"/>
          </a:p>
          <a:p>
            <a:pPr algn="just"/>
            <a:r>
              <a:rPr lang="fr-FR" sz="1100" dirty="0" smtClean="0"/>
              <a:t>Bien </a:t>
            </a:r>
            <a:r>
              <a:rPr lang="fr-FR" sz="1100" dirty="0"/>
              <a:t>évidemment, ce projet n’interfère pas avec notre engagement et notre collaboration quotidiens auprès des pharmaciens d’officine et l’ensemble des professionnels de santé.</a:t>
            </a:r>
          </a:p>
        </p:txBody>
      </p:sp>
      <p:sp>
        <p:nvSpPr>
          <p:cNvPr id="10" name="Text Box 7"/>
          <p:cNvSpPr txBox="1">
            <a:spLocks noChangeArrowheads="1"/>
          </p:cNvSpPr>
          <p:nvPr/>
        </p:nvSpPr>
        <p:spPr bwMode="auto">
          <a:xfrm>
            <a:off x="229745" y="7905328"/>
            <a:ext cx="6295600" cy="1266140"/>
          </a:xfrm>
          <a:prstGeom prst="rect">
            <a:avLst/>
          </a:prstGeom>
          <a:solidFill>
            <a:schemeClr val="accent5">
              <a:lumMod val="60000"/>
              <a:lumOff val="40000"/>
            </a:schemeClr>
          </a:solidFill>
          <a:ln>
            <a:noFill/>
          </a:ln>
          <a:extLst/>
        </p:spPr>
        <p:txBody>
          <a:bodyPr vert="horz" wrap="square" lIns="91428" tIns="45714" rIns="91428" bIns="45714" numCol="1" anchor="t" anchorCtr="0" compatLnSpc="1">
            <a:prstTxWarp prst="textNoShape">
              <a:avLst/>
            </a:prstTxWarp>
          </a:bodyPr>
          <a:lstStyle/>
          <a:p>
            <a:pPr algn="ctr" fontAlgn="base">
              <a:spcBef>
                <a:spcPct val="0"/>
              </a:spcBef>
              <a:spcAft>
                <a:spcPct val="0"/>
              </a:spcAft>
            </a:pPr>
            <a:r>
              <a:rPr lang="fr-FR" sz="1200" dirty="0">
                <a:latin typeface="Calibri" pitchFamily="34" charset="0"/>
                <a:cs typeface="Arial" pitchFamily="34" charset="0"/>
              </a:rPr>
              <a:t>Si vous </a:t>
            </a:r>
            <a:r>
              <a:rPr lang="fr-FR" sz="1200" b="1" dirty="0">
                <a:latin typeface="Calibri" pitchFamily="34" charset="0"/>
                <a:cs typeface="Arial" pitchFamily="34" charset="0"/>
              </a:rPr>
              <a:t>observez un effet indésirable</a:t>
            </a:r>
            <a:r>
              <a:rPr lang="fr-FR" sz="1200" dirty="0">
                <a:latin typeface="Calibri" pitchFamily="34" charset="0"/>
                <a:cs typeface="Arial" pitchFamily="34" charset="0"/>
              </a:rPr>
              <a:t> grave et/ou inattendu ou si vous désirez un </a:t>
            </a:r>
            <a:r>
              <a:rPr lang="fr-FR" sz="1200" b="1" dirty="0">
                <a:latin typeface="Calibri" pitchFamily="34" charset="0"/>
                <a:cs typeface="Arial" pitchFamily="34" charset="0"/>
              </a:rPr>
              <a:t>renseignement sur un médicament</a:t>
            </a:r>
            <a:r>
              <a:rPr lang="fr-FR" sz="1200" dirty="0">
                <a:latin typeface="Calibri" pitchFamily="34" charset="0"/>
                <a:cs typeface="Arial" pitchFamily="34" charset="0"/>
              </a:rPr>
              <a:t> :</a:t>
            </a:r>
          </a:p>
          <a:p>
            <a:pPr algn="ctr" fontAlgn="base">
              <a:spcBef>
                <a:spcPct val="0"/>
              </a:spcBef>
              <a:spcAft>
                <a:spcPts val="1000"/>
              </a:spcAft>
            </a:pPr>
            <a:r>
              <a:rPr lang="fr-FR" sz="1100" b="1" dirty="0">
                <a:latin typeface="Calibri" pitchFamily="34" charset="0"/>
                <a:cs typeface="Arial" pitchFamily="34" charset="0"/>
              </a:rPr>
              <a:t>N’hésitez pas à nous contacter :</a:t>
            </a:r>
          </a:p>
          <a:p>
            <a:pPr algn="ctr" fontAlgn="base">
              <a:spcBef>
                <a:spcPct val="0"/>
              </a:spcBef>
            </a:pPr>
            <a:r>
              <a:rPr lang="fr-FR" sz="1100" b="1" dirty="0">
                <a:latin typeface="Calibri" pitchFamily="34" charset="0"/>
                <a:cs typeface="Arial" pitchFamily="34" charset="0"/>
                <a:sym typeface="Webdings" pitchFamily="18" charset="2"/>
              </a:rPr>
              <a:t></a:t>
            </a:r>
            <a:r>
              <a:rPr lang="fr-FR" sz="1100" b="1" dirty="0">
                <a:latin typeface="Calibri" pitchFamily="34" charset="0"/>
                <a:cs typeface="Arial" pitchFamily="34" charset="0"/>
              </a:rPr>
              <a:t> : 03-20-96-18-18 </a:t>
            </a:r>
          </a:p>
          <a:p>
            <a:pPr algn="ctr" fontAlgn="base">
              <a:spcBef>
                <a:spcPct val="0"/>
              </a:spcBef>
            </a:pPr>
            <a:r>
              <a:rPr lang="fr-FR" sz="1100" b="1" dirty="0">
                <a:latin typeface="Calibri" pitchFamily="34" charset="0"/>
                <a:cs typeface="Arial" pitchFamily="34" charset="0"/>
                <a:sym typeface="Webdings" pitchFamily="18" charset="2"/>
              </a:rPr>
              <a:t></a:t>
            </a:r>
            <a:r>
              <a:rPr lang="fr-FR" sz="1100" b="1" dirty="0">
                <a:latin typeface="Calibri" pitchFamily="34" charset="0"/>
                <a:cs typeface="Arial" pitchFamily="34" charset="0"/>
              </a:rPr>
              <a:t> : 03-20-44-56-87</a:t>
            </a:r>
          </a:p>
          <a:p>
            <a:pPr algn="ctr" fontAlgn="base">
              <a:spcBef>
                <a:spcPct val="0"/>
              </a:spcBef>
            </a:pPr>
            <a:r>
              <a:rPr lang="fr-FR" sz="1100" b="1" dirty="0">
                <a:latin typeface="Calibri" pitchFamily="34" charset="0"/>
                <a:cs typeface="Arial" pitchFamily="34" charset="0"/>
                <a:sym typeface="Wingdings" pitchFamily="2" charset="2"/>
              </a:rPr>
              <a:t>ou </a:t>
            </a:r>
            <a:r>
              <a:rPr lang="fr-FR" sz="1100" b="1" dirty="0" smtClean="0">
                <a:latin typeface="Calibri" pitchFamily="34" charset="0"/>
                <a:cs typeface="Arial" pitchFamily="34" charset="0"/>
                <a:sym typeface="Wingdings" pitchFamily="2" charset="2"/>
              </a:rPr>
              <a:t>par e-mail</a:t>
            </a:r>
            <a:r>
              <a:rPr lang="fr-FR" sz="1100" b="1" dirty="0" smtClean="0">
                <a:latin typeface="Calibri" pitchFamily="34" charset="0"/>
                <a:cs typeface="Arial" pitchFamily="34" charset="0"/>
              </a:rPr>
              <a:t> </a:t>
            </a:r>
            <a:r>
              <a:rPr lang="fr-FR" sz="1100" b="1" dirty="0">
                <a:latin typeface="Calibri" pitchFamily="34" charset="0"/>
                <a:cs typeface="Arial" pitchFamily="34" charset="0"/>
              </a:rPr>
              <a:t>: </a:t>
            </a:r>
            <a:r>
              <a:rPr lang="fr-FR" sz="1100" dirty="0">
                <a:latin typeface="Calibri" pitchFamily="34" charset="0"/>
                <a:cs typeface="Arial" pitchFamily="34" charset="0"/>
                <a:hlinkClick r:id="rId4"/>
              </a:rPr>
              <a:t>pharmacovigilance@chru-lille.fr</a:t>
            </a:r>
            <a:endParaRPr lang="fr-FR" dirty="0">
              <a:latin typeface="Arial" pitchFamily="34" charset="0"/>
              <a:cs typeface="Arial" pitchFamily="34" charset="0"/>
            </a:endParaRPr>
          </a:p>
        </p:txBody>
      </p:sp>
    </p:spTree>
    <p:extLst>
      <p:ext uri="{BB962C8B-B14F-4D97-AF65-F5344CB8AC3E}">
        <p14:creationId xmlns:p14="http://schemas.microsoft.com/office/powerpoint/2010/main" val="503984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116632" y="9496162"/>
            <a:ext cx="4297722" cy="527402"/>
          </a:xfrm>
        </p:spPr>
        <p:txBody>
          <a:bodyPr/>
          <a:lstStyle/>
          <a:p>
            <a:pPr algn="l"/>
            <a:r>
              <a:rPr lang="fr-FR" dirty="0" err="1" smtClean="0"/>
              <a:t>Brèv</a:t>
            </a:r>
            <a:r>
              <a:rPr lang="fr-FR" dirty="0" smtClean="0"/>
              <a:t> </a:t>
            </a:r>
            <a:r>
              <a:rPr lang="fr-FR" dirty="0" err="1" smtClean="0"/>
              <a:t>Pharmacovig</a:t>
            </a:r>
            <a:r>
              <a:rPr lang="fr-FR" dirty="0" smtClean="0"/>
              <a:t> 2016; octobre - décembre:54</a:t>
            </a:r>
            <a:endParaRPr lang="fr-FR" dirty="0"/>
          </a:p>
        </p:txBody>
      </p:sp>
      <p:sp>
        <p:nvSpPr>
          <p:cNvPr id="3" name="Espace réservé du numéro de diapositive 2"/>
          <p:cNvSpPr>
            <a:spLocks noGrp="1"/>
          </p:cNvSpPr>
          <p:nvPr>
            <p:ph type="sldNum" sz="quarter" idx="12"/>
          </p:nvPr>
        </p:nvSpPr>
        <p:spPr>
          <a:xfrm>
            <a:off x="6093296" y="9496162"/>
            <a:ext cx="421804" cy="527402"/>
          </a:xfrm>
        </p:spPr>
        <p:txBody>
          <a:bodyPr/>
          <a:lstStyle/>
          <a:p>
            <a:fld id="{3687039E-D1A5-48ED-BDC9-277418B539B3}" type="slidenum">
              <a:rPr lang="fr-FR" smtClean="0"/>
              <a:t>5</a:t>
            </a:fld>
            <a:endParaRPr lang="fr-FR" dirty="0"/>
          </a:p>
        </p:txBody>
      </p:sp>
      <p:sp>
        <p:nvSpPr>
          <p:cNvPr id="4" name="ZoneTexte 3"/>
          <p:cNvSpPr txBox="1"/>
          <p:nvPr/>
        </p:nvSpPr>
        <p:spPr>
          <a:xfrm>
            <a:off x="217129" y="374106"/>
            <a:ext cx="6336704" cy="7171182"/>
          </a:xfrm>
          <a:prstGeom prst="rect">
            <a:avLst/>
          </a:prstGeom>
          <a:noFill/>
        </p:spPr>
        <p:txBody>
          <a:bodyPr wrap="square" lIns="91428" tIns="45714" rIns="91428" bIns="45714" rtlCol="0">
            <a:spAutoFit/>
          </a:bodyPr>
          <a:lstStyle/>
          <a:p>
            <a:pPr algn="just"/>
            <a:r>
              <a:rPr lang="fr-FR" sz="1200" b="1" dirty="0"/>
              <a:t>Vos observations</a:t>
            </a:r>
            <a:r>
              <a:rPr lang="fr-FR" sz="1200" dirty="0"/>
              <a:t> : exposition </a:t>
            </a:r>
            <a:r>
              <a:rPr lang="fr-FR" sz="1200" i="1" dirty="0"/>
              <a:t>in utero </a:t>
            </a:r>
            <a:r>
              <a:rPr lang="fr-FR" sz="1200" dirty="0"/>
              <a:t>aux inhibiteurs de la recapture de la sérotonine et allongement de l’espace QT du bébé</a:t>
            </a:r>
          </a:p>
          <a:p>
            <a:pPr algn="just"/>
            <a:r>
              <a:rPr lang="fr-FR" sz="800" dirty="0"/>
              <a:t> </a:t>
            </a:r>
          </a:p>
          <a:p>
            <a:pPr algn="just"/>
            <a:r>
              <a:rPr lang="fr-FR" sz="1100" i="1" dirty="0"/>
              <a:t>Nos confrères du CRPV de Montpellier ont récemment rapporté 2 cas d’allongement de l’espace </a:t>
            </a:r>
            <a:r>
              <a:rPr lang="fr-FR" sz="1100" i="1" dirty="0" err="1"/>
              <a:t>QTc</a:t>
            </a:r>
            <a:r>
              <a:rPr lang="fr-FR" sz="1100" i="1" dirty="0"/>
              <a:t> (QT corrigé) chez des bébés exposés in utero à des inhibiteurs de la recapture de la sérotonine (IRS). Le 1</a:t>
            </a:r>
            <a:r>
              <a:rPr lang="fr-FR" sz="1100" i="1" baseline="30000" dirty="0"/>
              <a:t>er</a:t>
            </a:r>
            <a:r>
              <a:rPr lang="fr-FR" sz="1100" i="1" dirty="0"/>
              <a:t> cas concerne un petit garçon né à 36 semaines d’aménorrhée (SA) dont la maman avait pris 10 mg </a:t>
            </a:r>
            <a:r>
              <a:rPr lang="fr-FR" sz="1100" i="1" dirty="0" smtClean="0"/>
              <a:t>par </a:t>
            </a:r>
            <a:r>
              <a:rPr lang="fr-FR" sz="1100" i="1" dirty="0"/>
              <a:t>jour d’</a:t>
            </a:r>
            <a:r>
              <a:rPr lang="fr-FR" sz="1100" i="1" dirty="0" err="1"/>
              <a:t>escitalopram</a:t>
            </a:r>
            <a:r>
              <a:rPr lang="fr-FR" sz="1100" i="1" dirty="0"/>
              <a:t> (SEROPLEX®) pendant la totalité de sa grossesse. Un ECG </a:t>
            </a:r>
            <a:r>
              <a:rPr lang="fr-FR" sz="1100" i="1" dirty="0" smtClean="0"/>
              <a:t>pratiqué </a:t>
            </a:r>
            <a:r>
              <a:rPr lang="fr-FR" sz="1100" i="1" dirty="0"/>
              <a:t>à 4 heures de vie, en raison de troubles du rythme révélait </a:t>
            </a:r>
            <a:r>
              <a:rPr lang="fr-FR" sz="1100" i="1" dirty="0" smtClean="0"/>
              <a:t>un </a:t>
            </a:r>
            <a:r>
              <a:rPr lang="fr-FR" sz="1100" i="1" dirty="0"/>
              <a:t>espace </a:t>
            </a:r>
            <a:r>
              <a:rPr lang="fr-FR" sz="1100" i="1" dirty="0" err="1" smtClean="0"/>
              <a:t>QTc</a:t>
            </a:r>
            <a:r>
              <a:rPr lang="fr-FR" sz="1100" i="1" dirty="0"/>
              <a:t>  </a:t>
            </a:r>
            <a:r>
              <a:rPr lang="fr-FR" sz="1100" i="1" dirty="0" smtClean="0"/>
              <a:t>long </a:t>
            </a:r>
            <a:r>
              <a:rPr lang="fr-FR" sz="1100" i="1" dirty="0"/>
              <a:t>à 470 </a:t>
            </a:r>
            <a:r>
              <a:rPr lang="fr-FR" sz="1100" i="1" dirty="0" smtClean="0"/>
              <a:t>ms (valeurs normales &lt; 460ms). </a:t>
            </a:r>
            <a:r>
              <a:rPr lang="fr-FR" sz="1100" i="1" dirty="0"/>
              <a:t>Cet allongement de l’espace </a:t>
            </a:r>
            <a:r>
              <a:rPr lang="fr-FR" sz="1100" i="1" dirty="0" err="1"/>
              <a:t>QTc</a:t>
            </a:r>
            <a:r>
              <a:rPr lang="fr-FR" sz="1100" i="1" dirty="0"/>
              <a:t> n’était pas </a:t>
            </a:r>
            <a:r>
              <a:rPr lang="fr-FR" sz="1100" i="1" dirty="0" smtClean="0"/>
              <a:t>retrouvé </a:t>
            </a:r>
            <a:r>
              <a:rPr lang="fr-FR" sz="1100" i="1" dirty="0"/>
              <a:t>au bilan cardiologique suivant. L’autre cas concerne une petite fille née à 40 SA dont la maman avait été traitée par 50 mg par jour de </a:t>
            </a:r>
            <a:r>
              <a:rPr lang="fr-FR" sz="1100" i="1" dirty="0" err="1"/>
              <a:t>sertraline</a:t>
            </a:r>
            <a:r>
              <a:rPr lang="fr-FR" sz="1100" i="1" dirty="0"/>
              <a:t> (ZOLOFT®) pendant toute la grossesse. Un ECG pratiqué à J1 rapportait un espace </a:t>
            </a:r>
            <a:r>
              <a:rPr lang="fr-FR" sz="1100" i="1" dirty="0" err="1"/>
              <a:t>QTc</a:t>
            </a:r>
            <a:r>
              <a:rPr lang="fr-FR" sz="1100" i="1" dirty="0"/>
              <a:t> à 498 ms, un nouvel examen 4 jours plus tard (J4) retrouvait un </a:t>
            </a:r>
            <a:r>
              <a:rPr lang="fr-FR" sz="1100" i="1" dirty="0" err="1"/>
              <a:t>QTc</a:t>
            </a:r>
            <a:r>
              <a:rPr lang="fr-FR" sz="1100" i="1" dirty="0"/>
              <a:t> à 317 ms. Pour ces 2 bébés, aucune autre étiologie n’était retrouvée en dehors d’une éventuelle responsabilité du traitement maternel par IRS</a:t>
            </a:r>
            <a:r>
              <a:rPr lang="fr-FR" sz="1100" i="1" dirty="0" smtClean="0"/>
              <a:t>. </a:t>
            </a:r>
            <a:endParaRPr lang="fr-FR" sz="1100" dirty="0"/>
          </a:p>
          <a:p>
            <a:pPr algn="just"/>
            <a:r>
              <a:rPr lang="fr-FR" sz="800" i="1" dirty="0"/>
              <a:t> </a:t>
            </a:r>
            <a:endParaRPr lang="fr-FR" sz="800" dirty="0"/>
          </a:p>
          <a:p>
            <a:pPr algn="just"/>
            <a:r>
              <a:rPr lang="fr-FR" sz="1100" dirty="0"/>
              <a:t>Les </a:t>
            </a:r>
            <a:r>
              <a:rPr lang="fr-FR" sz="1100" dirty="0" smtClean="0"/>
              <a:t>IRS peuvent altérer la repolarisation cardiaque et être à </a:t>
            </a:r>
            <a:r>
              <a:rPr lang="fr-FR" sz="1100" dirty="0"/>
              <a:t>l’origine d’allongement </a:t>
            </a:r>
            <a:r>
              <a:rPr lang="fr-FR" sz="1100" dirty="0" smtClean="0"/>
              <a:t>de </a:t>
            </a:r>
            <a:r>
              <a:rPr lang="fr-FR" sz="1100" dirty="0"/>
              <a:t>l’intervalle QT mais seuls le </a:t>
            </a:r>
            <a:r>
              <a:rPr lang="fr-FR" sz="1100" dirty="0" err="1"/>
              <a:t>citalopram</a:t>
            </a:r>
            <a:r>
              <a:rPr lang="fr-FR" sz="1100" dirty="0"/>
              <a:t> et l’</a:t>
            </a:r>
            <a:r>
              <a:rPr lang="fr-FR" sz="1100" dirty="0" err="1"/>
              <a:t>escitalopram</a:t>
            </a:r>
            <a:r>
              <a:rPr lang="fr-FR" sz="1100" dirty="0"/>
              <a:t> bénéficient de contre indications officielles en raison d’un </a:t>
            </a:r>
            <a:r>
              <a:rPr lang="fr-FR" sz="1100" dirty="0" smtClean="0"/>
              <a:t>risque clinique connu </a:t>
            </a:r>
            <a:r>
              <a:rPr lang="fr-FR" sz="1100" dirty="0"/>
              <a:t>et avéré. Pour les autres molécules, il s’agit d’un </a:t>
            </a:r>
            <a:r>
              <a:rPr lang="fr-FR" sz="1100" dirty="0" smtClean="0"/>
              <a:t>risque </a:t>
            </a:r>
            <a:r>
              <a:rPr lang="fr-FR" sz="1100" dirty="0"/>
              <a:t>conditionnel qui </a:t>
            </a:r>
            <a:r>
              <a:rPr lang="fr-FR" sz="1100" dirty="0" smtClean="0"/>
              <a:t>peut être favorisé comme pour tous les médicaments qui allongent le QT en </a:t>
            </a:r>
            <a:r>
              <a:rPr lang="fr-FR" sz="1100" dirty="0"/>
              <a:t>présence d’autres facteurs de </a:t>
            </a:r>
            <a:r>
              <a:rPr lang="fr-FR" sz="1100" dirty="0" smtClean="0"/>
              <a:t>risque </a:t>
            </a:r>
            <a:r>
              <a:rPr lang="fr-FR" sz="1100" dirty="0"/>
              <a:t>telles qu’une bradycardie, une kaliémie sérique faible ou l’administration concomitante d’un autre médicament pouvant modifier l’espace QT (1). </a:t>
            </a:r>
          </a:p>
          <a:p>
            <a:pPr algn="just"/>
            <a:r>
              <a:rPr lang="fr-FR" sz="1100" dirty="0"/>
              <a:t>Ces 2 cas sont les seuls cas d’allongement de l’espace </a:t>
            </a:r>
            <a:r>
              <a:rPr lang="fr-FR" sz="1100" dirty="0" err="1"/>
              <a:t>QTc</a:t>
            </a:r>
            <a:r>
              <a:rPr lang="fr-FR" sz="1100" dirty="0"/>
              <a:t> rapportés dans la Base Nationale de Pharmacovigilance en rapport avec une imprégnation in utero du bébé par le traitement maternel. La littérature rapporte cependant quelques cas d’allongement de l’espace </a:t>
            </a:r>
            <a:r>
              <a:rPr lang="fr-FR" sz="1100" dirty="0" err="1"/>
              <a:t>QTc</a:t>
            </a:r>
            <a:r>
              <a:rPr lang="fr-FR" sz="1100" dirty="0"/>
              <a:t> chez des bébés de mamans traitées par des IRS pendant leur grossesse. Ainsi, une étude qui a comparé 52 bébés exposés in utero (dans la période de l’</a:t>
            </a:r>
            <a:r>
              <a:rPr lang="fr-FR" sz="1100" dirty="0" err="1"/>
              <a:t>antépartum</a:t>
            </a:r>
            <a:r>
              <a:rPr lang="fr-FR" sz="1100" dirty="0"/>
              <a:t>) à un IRS </a:t>
            </a:r>
            <a:r>
              <a:rPr lang="fr-FR" sz="1100" dirty="0" smtClean="0"/>
              <a:t>(</a:t>
            </a:r>
            <a:r>
              <a:rPr lang="fr-FR" sz="1100" dirty="0" err="1"/>
              <a:t>paroxétine</a:t>
            </a:r>
            <a:r>
              <a:rPr lang="fr-FR" sz="1100" dirty="0"/>
              <a:t>, </a:t>
            </a:r>
            <a:r>
              <a:rPr lang="fr-FR" sz="1100" dirty="0" err="1"/>
              <a:t>fluoxétine</a:t>
            </a:r>
            <a:r>
              <a:rPr lang="fr-FR" sz="1100" dirty="0"/>
              <a:t> et </a:t>
            </a:r>
            <a:r>
              <a:rPr lang="fr-FR" sz="1100" dirty="0" err="1"/>
              <a:t>citalopram</a:t>
            </a:r>
            <a:r>
              <a:rPr lang="fr-FR" sz="1100" dirty="0"/>
              <a:t> principalement ) à 52 bébés de mamans non </a:t>
            </a:r>
            <a:r>
              <a:rPr lang="fr-FR" sz="1100" dirty="0" smtClean="0"/>
              <a:t>traitées </a:t>
            </a:r>
            <a:r>
              <a:rPr lang="fr-FR" sz="1100" dirty="0"/>
              <a:t>a révélé que l’espace </a:t>
            </a:r>
            <a:r>
              <a:rPr lang="fr-FR" sz="1100" dirty="0" err="1"/>
              <a:t>QTc</a:t>
            </a:r>
            <a:r>
              <a:rPr lang="fr-FR" sz="1100" dirty="0"/>
              <a:t> </a:t>
            </a:r>
            <a:r>
              <a:rPr lang="fr-FR" sz="1100" dirty="0" err="1"/>
              <a:t>étaint</a:t>
            </a:r>
            <a:r>
              <a:rPr lang="fr-FR" sz="1100" dirty="0"/>
              <a:t> significativement plus long chez les bébés exposés. </a:t>
            </a:r>
            <a:r>
              <a:rPr lang="fr-FR" sz="1100" dirty="0" smtClean="0"/>
              <a:t>Cinq bébés soit 10 % (3 sous </a:t>
            </a:r>
            <a:r>
              <a:rPr lang="fr-FR" sz="1100" dirty="0" err="1" smtClean="0"/>
              <a:t>paroxétine</a:t>
            </a:r>
            <a:r>
              <a:rPr lang="fr-FR" sz="1100" dirty="0" smtClean="0"/>
              <a:t>, 2 sous </a:t>
            </a:r>
            <a:r>
              <a:rPr lang="fr-FR" sz="1100" dirty="0" err="1" smtClean="0"/>
              <a:t>fluoxétine</a:t>
            </a:r>
            <a:r>
              <a:rPr lang="fr-FR" sz="1100" dirty="0" smtClean="0"/>
              <a:t>) </a:t>
            </a:r>
            <a:r>
              <a:rPr lang="fr-FR" sz="1100" dirty="0"/>
              <a:t>des </a:t>
            </a:r>
            <a:r>
              <a:rPr lang="fr-FR" sz="1100" dirty="0" smtClean="0"/>
              <a:t>bébés, </a:t>
            </a:r>
            <a:r>
              <a:rPr lang="fr-FR" sz="1100" dirty="0"/>
              <a:t>présentaient même un </a:t>
            </a:r>
            <a:r>
              <a:rPr lang="fr-FR" sz="1100" dirty="0" err="1"/>
              <a:t>QTc</a:t>
            </a:r>
            <a:r>
              <a:rPr lang="fr-FR" sz="1100" dirty="0"/>
              <a:t> pathologique </a:t>
            </a:r>
            <a:r>
              <a:rPr lang="fr-FR" sz="1100" dirty="0" smtClean="0"/>
              <a:t>(462 </a:t>
            </a:r>
            <a:r>
              <a:rPr lang="fr-FR" sz="1100" dirty="0"/>
              <a:t>ms-543ms) alors que dans le groupe non traité, aucun cas de </a:t>
            </a:r>
            <a:r>
              <a:rPr lang="fr-FR" sz="1100" dirty="0" err="1"/>
              <a:t>QTc</a:t>
            </a:r>
            <a:r>
              <a:rPr lang="fr-FR" sz="1100" dirty="0"/>
              <a:t> pathologique n’était retrouvé. Le suivi de ces 5 enfants montrait une normalisation dans les 48 heures pour 3 d’entre eux et pour les 2 autres dans l’année sans autre </a:t>
            </a:r>
            <a:r>
              <a:rPr lang="fr-FR" sz="1100" dirty="0" smtClean="0"/>
              <a:t>précision. Aucun autre facteur d’explication n’était retrouvé chez ces enfants. </a:t>
            </a:r>
            <a:r>
              <a:rPr lang="fr-FR" sz="1100" dirty="0"/>
              <a:t>Une des hypothèses évoquées par les auteurs </a:t>
            </a:r>
            <a:r>
              <a:rPr lang="fr-FR" sz="1100" dirty="0" smtClean="0"/>
              <a:t>était </a:t>
            </a:r>
            <a:r>
              <a:rPr lang="fr-FR" sz="1100" dirty="0"/>
              <a:t>une moindre activité des cytochromes CYP2D6 et CYP2C9 impliqués dans la métabolisation de ces molécules chez les </a:t>
            </a:r>
            <a:r>
              <a:rPr lang="fr-FR" sz="1100" dirty="0" smtClean="0"/>
              <a:t>nouveau-nés ainsi qu’une moindre fixation protéique amenant à des </a:t>
            </a:r>
            <a:r>
              <a:rPr lang="fr-FR" sz="1100" dirty="0"/>
              <a:t>taux circulants </a:t>
            </a:r>
            <a:r>
              <a:rPr lang="fr-FR" sz="1100" dirty="0" smtClean="0"/>
              <a:t>d’IRS élevés potentiellement </a:t>
            </a:r>
            <a:r>
              <a:rPr lang="fr-FR" sz="1100" dirty="0"/>
              <a:t>à l’origine des effets indésirables cardiaques. </a:t>
            </a:r>
          </a:p>
          <a:p>
            <a:pPr algn="just"/>
            <a:r>
              <a:rPr lang="fr-FR" sz="1100" dirty="0"/>
              <a:t>Même si de tels cas semblent rares, leur possible survenue doit être connue des équipes obstétricales et pédiatriques assurant le suivi des bébés exposés in utero à ces traitements. </a:t>
            </a:r>
          </a:p>
          <a:p>
            <a:pPr algn="just"/>
            <a:r>
              <a:rPr lang="fr-FR" sz="1100" dirty="0"/>
              <a:t>Par ailleurs, ces cas sont l’occasion de rappeler que les médicaments administrés à la maman pendant leur grossesse peuvent exercer leur action pharmacologique, qu’elle soit bénéfique ou délétère, chez le bébé et qu’une surveillance accrue du bébé doit toujours être envisagée dans les jours qui suivent la naissance lors de traitements chroniques maternels. </a:t>
            </a:r>
          </a:p>
          <a:p>
            <a:pPr algn="just"/>
            <a:r>
              <a:rPr lang="fr-FR" sz="800" dirty="0"/>
              <a:t>  </a:t>
            </a:r>
          </a:p>
          <a:p>
            <a:pPr algn="just"/>
            <a:r>
              <a:rPr lang="en-GB" sz="800" i="1" dirty="0"/>
              <a:t>(1)</a:t>
            </a:r>
            <a:r>
              <a:rPr lang="en-GB" sz="800" b="1" i="1" dirty="0"/>
              <a:t> </a:t>
            </a:r>
            <a:r>
              <a:rPr lang="en-US" sz="800" i="1" dirty="0" smtClean="0"/>
              <a:t>Ann </a:t>
            </a:r>
            <a:r>
              <a:rPr lang="en-US" sz="800" i="1" dirty="0" err="1" smtClean="0"/>
              <a:t>Pharmacother</a:t>
            </a:r>
            <a:r>
              <a:rPr lang="en-US" sz="800" i="1" dirty="0" smtClean="0"/>
              <a:t>. 2013 </a:t>
            </a:r>
            <a:r>
              <a:rPr lang="en-US" sz="800" i="1" dirty="0"/>
              <a:t>Oct;47(10):1330-41. </a:t>
            </a:r>
            <a:endParaRPr lang="fr-FR" sz="800" dirty="0"/>
          </a:p>
          <a:p>
            <a:pPr algn="just"/>
            <a:r>
              <a:rPr lang="fr-FR" sz="800" i="1" dirty="0"/>
              <a:t>(2) </a:t>
            </a:r>
            <a:r>
              <a:rPr lang="en-GB" sz="800" i="1" dirty="0" err="1" smtClean="0"/>
              <a:t>Pediatrics</a:t>
            </a:r>
            <a:r>
              <a:rPr lang="en-GB" sz="800" i="1" dirty="0" smtClean="0"/>
              <a:t>. 2008 </a:t>
            </a:r>
            <a:r>
              <a:rPr lang="en-GB" sz="800" i="1" dirty="0"/>
              <a:t>Sep;122(3): 710-15</a:t>
            </a:r>
            <a:endParaRPr lang="fr-FR" sz="800" b="1" dirty="0"/>
          </a:p>
        </p:txBody>
      </p:sp>
      <p:sp>
        <p:nvSpPr>
          <p:cNvPr id="8" name="Text Box 6"/>
          <p:cNvSpPr txBox="1">
            <a:spLocks noChangeArrowheads="1"/>
          </p:cNvSpPr>
          <p:nvPr/>
        </p:nvSpPr>
        <p:spPr bwMode="auto">
          <a:xfrm>
            <a:off x="217130" y="7665686"/>
            <a:ext cx="6336704" cy="1823818"/>
          </a:xfrm>
          <a:prstGeom prst="rect">
            <a:avLst/>
          </a:prstGeom>
          <a:solidFill>
            <a:schemeClr val="accent5">
              <a:lumMod val="75000"/>
              <a:alpha val="60000"/>
            </a:schemeClr>
          </a:solidFill>
          <a:ln w="9525">
            <a:noFill/>
            <a:miter lim="800000"/>
            <a:headEnd/>
            <a:tailEnd/>
          </a:ln>
        </p:spPr>
        <p:txBody>
          <a:bodyPr vert="horz" wrap="square" lIns="91428" tIns="45714" rIns="91428" bIns="45714" numCol="1" anchor="t" anchorCtr="0" compatLnSpc="1">
            <a:prstTxWarp prst="textNoShape">
              <a:avLst/>
            </a:prstTxWarp>
          </a:bodyPr>
          <a:lstStyle/>
          <a:p>
            <a:pPr algn="ctr" fontAlgn="base">
              <a:spcBef>
                <a:spcPct val="0"/>
              </a:spcBef>
              <a:spcAft>
                <a:spcPts val="1000"/>
              </a:spcAft>
            </a:pPr>
            <a:r>
              <a:rPr lang="fr-FR" sz="1400" b="1" dirty="0" smtClean="0">
                <a:latin typeface="Arial Narrow" pitchFamily="34" charset="0"/>
                <a:cs typeface="Arial" pitchFamily="34" charset="0"/>
              </a:rPr>
              <a:t>Nous </a:t>
            </a:r>
            <a:r>
              <a:rPr lang="fr-FR" sz="1400" b="1">
                <a:latin typeface="Arial Narrow" pitchFamily="34" charset="0"/>
                <a:cs typeface="Arial" pitchFamily="34" charset="0"/>
              </a:rPr>
              <a:t>vous </a:t>
            </a:r>
            <a:r>
              <a:rPr lang="fr-FR" sz="1400" b="1" smtClean="0">
                <a:latin typeface="Arial Narrow" pitchFamily="34" charset="0"/>
                <a:cs typeface="Arial" pitchFamily="34" charset="0"/>
              </a:rPr>
              <a:t>rappelons </a:t>
            </a:r>
            <a:r>
              <a:rPr lang="fr-FR" sz="1400" b="1" dirty="0">
                <a:latin typeface="Arial Narrow" pitchFamily="34" charset="0"/>
                <a:cs typeface="Arial" pitchFamily="34" charset="0"/>
              </a:rPr>
              <a:t>que le CRPV s’est doté d’un site internet : </a:t>
            </a:r>
            <a:r>
              <a:rPr lang="fr-FR" sz="1400" b="1" dirty="0">
                <a:latin typeface="Arial Narrow" pitchFamily="34" charset="0"/>
                <a:cs typeface="Arial" pitchFamily="34" charset="0"/>
                <a:hlinkClick r:id="rId2"/>
              </a:rPr>
              <a:t>http://www.pharmacovigilance-npdc.fr</a:t>
            </a:r>
            <a:r>
              <a:rPr lang="fr-FR" sz="1400" b="1" dirty="0">
                <a:latin typeface="Arial Narrow" pitchFamily="34" charset="0"/>
                <a:cs typeface="Arial" pitchFamily="34" charset="0"/>
              </a:rPr>
              <a:t>.</a:t>
            </a:r>
          </a:p>
          <a:p>
            <a:pPr algn="ctr" fontAlgn="base">
              <a:spcBef>
                <a:spcPct val="0"/>
              </a:spcBef>
              <a:spcAft>
                <a:spcPts val="1000"/>
              </a:spcAft>
            </a:pPr>
            <a:r>
              <a:rPr lang="fr-FR" sz="1400" b="1" dirty="0">
                <a:latin typeface="Arial Narrow" pitchFamily="34" charset="0"/>
                <a:cs typeface="Arial" pitchFamily="34" charset="0"/>
              </a:rPr>
              <a:t>Vous y trouverez, entre autres, un accès direct pour la déclaration en ligne de vos effets indésirables ou pour nous poser vos questions concernant les médicaments. </a:t>
            </a:r>
          </a:p>
          <a:p>
            <a:pPr algn="ctr" fontAlgn="base">
              <a:spcBef>
                <a:spcPct val="0"/>
              </a:spcBef>
              <a:spcAft>
                <a:spcPts val="1000"/>
              </a:spcAft>
            </a:pPr>
            <a:r>
              <a:rPr lang="fr-FR" sz="1400" b="1" dirty="0">
                <a:latin typeface="Arial Narrow" pitchFamily="34" charset="0"/>
                <a:cs typeface="Arial" pitchFamily="34" charset="0"/>
              </a:rPr>
              <a:t>Ce site est destiné à favoriser et simplifier votre travail de </a:t>
            </a:r>
            <a:r>
              <a:rPr lang="fr-FR" sz="1400" b="1" dirty="0" err="1">
                <a:latin typeface="Arial Narrow" pitchFamily="34" charset="0"/>
                <a:cs typeface="Arial" pitchFamily="34" charset="0"/>
              </a:rPr>
              <a:t>pharmacovigilant</a:t>
            </a:r>
            <a:r>
              <a:rPr lang="fr-FR" sz="1400" b="1" dirty="0">
                <a:latin typeface="Arial Narrow" pitchFamily="34" charset="0"/>
                <a:cs typeface="Arial" pitchFamily="34" charset="0"/>
              </a:rPr>
              <a:t> : </a:t>
            </a:r>
          </a:p>
          <a:p>
            <a:pPr algn="ctr" fontAlgn="base">
              <a:spcBef>
                <a:spcPct val="0"/>
              </a:spcBef>
              <a:spcAft>
                <a:spcPts val="1000"/>
              </a:spcAft>
            </a:pPr>
            <a:r>
              <a:rPr lang="fr-FR" sz="1400" b="1" dirty="0">
                <a:latin typeface="Arial Narrow" pitchFamily="34" charset="0"/>
                <a:cs typeface="Arial" pitchFamily="34" charset="0"/>
              </a:rPr>
              <a:t>n’hésitez pas à vous en servir !</a:t>
            </a:r>
          </a:p>
          <a:p>
            <a:pPr fontAlgn="base">
              <a:spcBef>
                <a:spcPct val="0"/>
              </a:spcBef>
              <a:spcAft>
                <a:spcPct val="0"/>
              </a:spcAft>
            </a:pPr>
            <a:endParaRPr lang="fr-FR" dirty="0">
              <a:latin typeface="Arial" pitchFamily="34" charset="0"/>
              <a:cs typeface="Arial" pitchFamily="34" charset="0"/>
            </a:endParaRPr>
          </a:p>
        </p:txBody>
      </p:sp>
    </p:spTree>
    <p:extLst>
      <p:ext uri="{BB962C8B-B14F-4D97-AF65-F5344CB8AC3E}">
        <p14:creationId xmlns:p14="http://schemas.microsoft.com/office/powerpoint/2010/main" val="187083319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481</TotalTime>
  <Words>1428</Words>
  <Application>Microsoft Office PowerPoint</Application>
  <PresentationFormat>Format A4 (210 x 297 mm)</PresentationFormat>
  <Paragraphs>155</Paragraphs>
  <Slides>5</Slides>
  <Notes>1</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Présentation PowerPoint</vt:lpstr>
      <vt:lpstr>Présentation PowerPoint</vt:lpstr>
      <vt:lpstr>Présentation PowerPoint</vt:lpstr>
      <vt:lpstr>Présentation PowerPoint</vt:lpstr>
      <vt:lpstr>Présentation PowerPoint</vt:lpstr>
    </vt:vector>
  </TitlesOfParts>
  <Company>Chru-Lille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GAUTIER Sophie</dc:creator>
  <cp:lastModifiedBy>AUFFRET Marine</cp:lastModifiedBy>
  <cp:revision>35</cp:revision>
  <cp:lastPrinted>2017-01-06T13:43:46Z</cp:lastPrinted>
  <dcterms:created xsi:type="dcterms:W3CDTF">2017-01-04T08:22:37Z</dcterms:created>
  <dcterms:modified xsi:type="dcterms:W3CDTF">2017-01-09T13:10:48Z</dcterms:modified>
</cp:coreProperties>
</file>