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1" r:id="rId2"/>
    <p:sldId id="258" r:id="rId3"/>
    <p:sldId id="259" r:id="rId4"/>
    <p:sldId id="260" r:id="rId5"/>
  </p:sldIdLst>
  <p:sldSz cx="6858000" cy="9906000" type="A4"/>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E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73" d="100"/>
          <a:sy n="73" d="100"/>
        </p:scale>
        <p:origin x="1602"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3078427" cy="511730"/>
          </a:xfrm>
          <a:prstGeom prst="rect">
            <a:avLst/>
          </a:prstGeom>
        </p:spPr>
        <p:txBody>
          <a:bodyPr vert="horz" lIns="94779" tIns="47390" rIns="94779" bIns="47390" rtlCol="0"/>
          <a:lstStyle>
            <a:lvl1pPr algn="l">
              <a:defRPr sz="1200"/>
            </a:lvl1pPr>
          </a:lstStyle>
          <a:p>
            <a:endParaRPr lang="fr-FR"/>
          </a:p>
        </p:txBody>
      </p:sp>
      <p:sp>
        <p:nvSpPr>
          <p:cNvPr id="3" name="Espace réservé de la date 2"/>
          <p:cNvSpPr>
            <a:spLocks noGrp="1"/>
          </p:cNvSpPr>
          <p:nvPr>
            <p:ph type="dt" idx="1"/>
          </p:nvPr>
        </p:nvSpPr>
        <p:spPr>
          <a:xfrm>
            <a:off x="4023994" y="2"/>
            <a:ext cx="3078427" cy="511730"/>
          </a:xfrm>
          <a:prstGeom prst="rect">
            <a:avLst/>
          </a:prstGeom>
        </p:spPr>
        <p:txBody>
          <a:bodyPr vert="horz" lIns="94779" tIns="47390" rIns="94779" bIns="47390" rtlCol="0"/>
          <a:lstStyle>
            <a:lvl1pPr algn="r">
              <a:defRPr sz="1200"/>
            </a:lvl1pPr>
          </a:lstStyle>
          <a:p>
            <a:fld id="{C51B98B7-44A1-44DA-9556-94982126D7FB}" type="datetimeFigureOut">
              <a:rPr lang="fr-FR" smtClean="0"/>
              <a:t>08/11/2018</a:t>
            </a:fld>
            <a:endParaRPr lang="fr-FR"/>
          </a:p>
        </p:txBody>
      </p:sp>
      <p:sp>
        <p:nvSpPr>
          <p:cNvPr id="4" name="Espace réservé de l'image des diapositives 3"/>
          <p:cNvSpPr>
            <a:spLocks noGrp="1" noRot="1" noChangeAspect="1"/>
          </p:cNvSpPr>
          <p:nvPr>
            <p:ph type="sldImg" idx="2"/>
          </p:nvPr>
        </p:nvSpPr>
        <p:spPr>
          <a:xfrm>
            <a:off x="2222500" y="766763"/>
            <a:ext cx="2659063" cy="3838575"/>
          </a:xfrm>
          <a:prstGeom prst="rect">
            <a:avLst/>
          </a:prstGeom>
          <a:noFill/>
          <a:ln w="12700">
            <a:solidFill>
              <a:prstClr val="black"/>
            </a:solidFill>
          </a:ln>
        </p:spPr>
        <p:txBody>
          <a:bodyPr vert="horz" lIns="94779" tIns="47390" rIns="94779" bIns="47390" rtlCol="0" anchor="ctr"/>
          <a:lstStyle/>
          <a:p>
            <a:endParaRPr lang="fr-FR"/>
          </a:p>
        </p:txBody>
      </p:sp>
      <p:sp>
        <p:nvSpPr>
          <p:cNvPr id="5" name="Espace réservé des commentaires 4"/>
          <p:cNvSpPr>
            <a:spLocks noGrp="1"/>
          </p:cNvSpPr>
          <p:nvPr>
            <p:ph type="body" sz="quarter" idx="3"/>
          </p:nvPr>
        </p:nvSpPr>
        <p:spPr>
          <a:xfrm>
            <a:off x="710407" y="4861443"/>
            <a:ext cx="5683250" cy="4605576"/>
          </a:xfrm>
          <a:prstGeom prst="rect">
            <a:avLst/>
          </a:prstGeom>
        </p:spPr>
        <p:txBody>
          <a:bodyPr vert="horz" lIns="94779" tIns="47390" rIns="94779" bIns="4739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2" y="9721107"/>
            <a:ext cx="3078427" cy="511730"/>
          </a:xfrm>
          <a:prstGeom prst="rect">
            <a:avLst/>
          </a:prstGeom>
        </p:spPr>
        <p:txBody>
          <a:bodyPr vert="horz" lIns="94779" tIns="47390" rIns="94779" bIns="4739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3994" y="9721107"/>
            <a:ext cx="3078427" cy="511730"/>
          </a:xfrm>
          <a:prstGeom prst="rect">
            <a:avLst/>
          </a:prstGeom>
        </p:spPr>
        <p:txBody>
          <a:bodyPr vert="horz" lIns="94779" tIns="47390" rIns="94779" bIns="47390" rtlCol="0" anchor="b"/>
          <a:lstStyle>
            <a:lvl1pPr algn="r">
              <a:defRPr sz="1200"/>
            </a:lvl1pPr>
          </a:lstStyle>
          <a:p>
            <a:fld id="{6B00C3BA-3A15-4F8C-AF3A-4ADC5F4E0A9C}" type="slidenum">
              <a:rPr lang="fr-FR" smtClean="0"/>
              <a:t>‹N°›</a:t>
            </a:fld>
            <a:endParaRPr lang="fr-FR"/>
          </a:p>
        </p:txBody>
      </p:sp>
    </p:spTree>
    <p:extLst>
      <p:ext uri="{BB962C8B-B14F-4D97-AF65-F5344CB8AC3E}">
        <p14:creationId xmlns:p14="http://schemas.microsoft.com/office/powerpoint/2010/main" val="2668482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B00C3BA-3A15-4F8C-AF3A-4ADC5F4E0A9C}" type="slidenum">
              <a:rPr lang="fr-FR" smtClean="0"/>
              <a:t>1</a:t>
            </a:fld>
            <a:endParaRPr lang="fr-FR"/>
          </a:p>
        </p:txBody>
      </p:sp>
    </p:spTree>
    <p:extLst>
      <p:ext uri="{BB962C8B-B14F-4D97-AF65-F5344CB8AC3E}">
        <p14:creationId xmlns:p14="http://schemas.microsoft.com/office/powerpoint/2010/main" val="3903160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3"/>
            <a:ext cx="5829300" cy="2123369"/>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0F0BA91-A003-477B-8A6B-663C9A869655}" type="datetime1">
              <a:rPr lang="fr-FR" smtClean="0"/>
              <a:t>08/11/2018</a:t>
            </a:fld>
            <a:endParaRPr lang="fr-FR"/>
          </a:p>
        </p:txBody>
      </p:sp>
      <p:sp>
        <p:nvSpPr>
          <p:cNvPr id="5" name="Espace réservé du pied de page 4"/>
          <p:cNvSpPr>
            <a:spLocks noGrp="1"/>
          </p:cNvSpPr>
          <p:nvPr>
            <p:ph type="ftr" sz="quarter" idx="11"/>
          </p:nvPr>
        </p:nvSpPr>
        <p:spPr/>
        <p:txBody>
          <a:bodyPr/>
          <a:lstStyle/>
          <a:p>
            <a:r>
              <a:rPr lang="fr-FR" smtClean="0"/>
              <a:t>Brèves en Pharmacovigilance numéro 55      </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385194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2C8411-592D-4FC9-9174-7DB2620058CD}" type="datetime1">
              <a:rPr lang="fr-FR" smtClean="0"/>
              <a:t>08/11/2018</a:t>
            </a:fld>
            <a:endParaRPr lang="fr-FR"/>
          </a:p>
        </p:txBody>
      </p:sp>
      <p:sp>
        <p:nvSpPr>
          <p:cNvPr id="5" name="Espace réservé du pied de page 4"/>
          <p:cNvSpPr>
            <a:spLocks noGrp="1"/>
          </p:cNvSpPr>
          <p:nvPr>
            <p:ph type="ftr" sz="quarter" idx="11"/>
          </p:nvPr>
        </p:nvSpPr>
        <p:spPr/>
        <p:txBody>
          <a:bodyPr/>
          <a:lstStyle/>
          <a:p>
            <a:r>
              <a:rPr lang="fr-FR" smtClean="0"/>
              <a:t>Brèves en Pharmacovigilance numéro 55      </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51245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1"/>
            <a:ext cx="1543050" cy="845220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96701"/>
            <a:ext cx="4514850" cy="8452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87CF28-801D-4C3A-8AB6-182379012DE1}" type="datetime1">
              <a:rPr lang="fr-FR" smtClean="0"/>
              <a:t>08/11/2018</a:t>
            </a:fld>
            <a:endParaRPr lang="fr-FR"/>
          </a:p>
        </p:txBody>
      </p:sp>
      <p:sp>
        <p:nvSpPr>
          <p:cNvPr id="5" name="Espace réservé du pied de page 4"/>
          <p:cNvSpPr>
            <a:spLocks noGrp="1"/>
          </p:cNvSpPr>
          <p:nvPr>
            <p:ph type="ftr" sz="quarter" idx="11"/>
          </p:nvPr>
        </p:nvSpPr>
        <p:spPr/>
        <p:txBody>
          <a:bodyPr/>
          <a:lstStyle/>
          <a:p>
            <a:r>
              <a:rPr lang="fr-FR" smtClean="0"/>
              <a:t>Brèves en Pharmacovigilance numéro 55      </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46451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0BCB96-BE9B-4B53-B2E2-9AF6D4B195A1}" type="datetime1">
              <a:rPr lang="fr-FR" smtClean="0"/>
              <a:t>08/11/2018</a:t>
            </a:fld>
            <a:endParaRPr lang="fr-FR"/>
          </a:p>
        </p:txBody>
      </p:sp>
      <p:sp>
        <p:nvSpPr>
          <p:cNvPr id="5" name="Espace réservé du pied de page 4"/>
          <p:cNvSpPr>
            <a:spLocks noGrp="1"/>
          </p:cNvSpPr>
          <p:nvPr>
            <p:ph type="ftr" sz="quarter" idx="11"/>
          </p:nvPr>
        </p:nvSpPr>
        <p:spPr/>
        <p:txBody>
          <a:bodyPr/>
          <a:lstStyle/>
          <a:p>
            <a:r>
              <a:rPr lang="fr-FR" smtClean="0"/>
              <a:t>Brèves en Pharmacovigilance numéro 55      </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347148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2498B65-C6D5-4C7E-883C-DDE7CF67D00E}" type="datetime1">
              <a:rPr lang="fr-FR" smtClean="0"/>
              <a:t>08/11/2018</a:t>
            </a:fld>
            <a:endParaRPr lang="fr-FR"/>
          </a:p>
        </p:txBody>
      </p:sp>
      <p:sp>
        <p:nvSpPr>
          <p:cNvPr id="5" name="Espace réservé du pied de page 4"/>
          <p:cNvSpPr>
            <a:spLocks noGrp="1"/>
          </p:cNvSpPr>
          <p:nvPr>
            <p:ph type="ftr" sz="quarter" idx="11"/>
          </p:nvPr>
        </p:nvSpPr>
        <p:spPr/>
        <p:txBody>
          <a:bodyPr/>
          <a:lstStyle/>
          <a:p>
            <a:r>
              <a:rPr lang="fr-FR" smtClean="0"/>
              <a:t>Brèves en Pharmacovigilance numéro 55      </a:t>
            </a:r>
            <a:endParaRPr lang="fr-FR"/>
          </a:p>
        </p:txBody>
      </p:sp>
      <p:sp>
        <p:nvSpPr>
          <p:cNvPr id="6" name="Espace réservé du numéro de diapositive 5"/>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8428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2D44E33-F368-4E15-B609-923F7F15374C}" type="datetime1">
              <a:rPr lang="fr-FR" smtClean="0"/>
              <a:t>08/11/2018</a:t>
            </a:fld>
            <a:endParaRPr lang="fr-FR"/>
          </a:p>
        </p:txBody>
      </p:sp>
      <p:sp>
        <p:nvSpPr>
          <p:cNvPr id="6" name="Espace réservé du pied de page 5"/>
          <p:cNvSpPr>
            <a:spLocks noGrp="1"/>
          </p:cNvSpPr>
          <p:nvPr>
            <p:ph type="ftr" sz="quarter" idx="11"/>
          </p:nvPr>
        </p:nvSpPr>
        <p:spPr/>
        <p:txBody>
          <a:bodyPr/>
          <a:lstStyle/>
          <a:p>
            <a:r>
              <a:rPr lang="fr-FR" smtClean="0"/>
              <a:t>Brèves en Pharmacovigilance numéro 55      </a:t>
            </a:r>
            <a:endParaRPr lang="fr-FR"/>
          </a:p>
        </p:txBody>
      </p:sp>
      <p:sp>
        <p:nvSpPr>
          <p:cNvPr id="7" name="Espace réservé du numéro de diapositive 6"/>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06198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DA2A2A8-9E3C-4927-9A5C-2650024774A4}" type="datetime1">
              <a:rPr lang="fr-FR" smtClean="0"/>
              <a:t>08/11/2018</a:t>
            </a:fld>
            <a:endParaRPr lang="fr-FR"/>
          </a:p>
        </p:txBody>
      </p:sp>
      <p:sp>
        <p:nvSpPr>
          <p:cNvPr id="8" name="Espace réservé du pied de page 7"/>
          <p:cNvSpPr>
            <a:spLocks noGrp="1"/>
          </p:cNvSpPr>
          <p:nvPr>
            <p:ph type="ftr" sz="quarter" idx="11"/>
          </p:nvPr>
        </p:nvSpPr>
        <p:spPr/>
        <p:txBody>
          <a:bodyPr/>
          <a:lstStyle/>
          <a:p>
            <a:r>
              <a:rPr lang="fr-FR" smtClean="0"/>
              <a:t>Brèves en Pharmacovigilance numéro 55      </a:t>
            </a:r>
            <a:endParaRPr lang="fr-FR"/>
          </a:p>
        </p:txBody>
      </p:sp>
      <p:sp>
        <p:nvSpPr>
          <p:cNvPr id="9" name="Espace réservé du numéro de diapositive 8"/>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332313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5F30C42-DD56-4179-8E8F-57CA2AFD6EF1}" type="datetime1">
              <a:rPr lang="fr-FR" smtClean="0"/>
              <a:t>08/11/2018</a:t>
            </a:fld>
            <a:endParaRPr lang="fr-FR"/>
          </a:p>
        </p:txBody>
      </p:sp>
      <p:sp>
        <p:nvSpPr>
          <p:cNvPr id="4" name="Espace réservé du pied de page 3"/>
          <p:cNvSpPr>
            <a:spLocks noGrp="1"/>
          </p:cNvSpPr>
          <p:nvPr>
            <p:ph type="ftr" sz="quarter" idx="11"/>
          </p:nvPr>
        </p:nvSpPr>
        <p:spPr/>
        <p:txBody>
          <a:bodyPr/>
          <a:lstStyle/>
          <a:p>
            <a:r>
              <a:rPr lang="fr-FR" smtClean="0"/>
              <a:t>Brèves en Pharmacovigilance numéro 55      </a:t>
            </a:r>
            <a:endParaRPr lang="fr-FR"/>
          </a:p>
        </p:txBody>
      </p:sp>
      <p:sp>
        <p:nvSpPr>
          <p:cNvPr id="5" name="Espace réservé du numéro de diapositive 4"/>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257098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1D48FD-A90B-4C0B-940E-245BEDDA8A68}" type="datetime1">
              <a:rPr lang="fr-FR" smtClean="0"/>
              <a:t>08/11/2018</a:t>
            </a:fld>
            <a:endParaRPr lang="fr-FR"/>
          </a:p>
        </p:txBody>
      </p:sp>
      <p:sp>
        <p:nvSpPr>
          <p:cNvPr id="3" name="Espace réservé du pied de page 2"/>
          <p:cNvSpPr>
            <a:spLocks noGrp="1"/>
          </p:cNvSpPr>
          <p:nvPr>
            <p:ph type="ftr" sz="quarter" idx="11"/>
          </p:nvPr>
        </p:nvSpPr>
        <p:spPr/>
        <p:txBody>
          <a:bodyPr/>
          <a:lstStyle/>
          <a:p>
            <a:r>
              <a:rPr lang="fr-FR" smtClean="0"/>
              <a:t>Brèves en Pharmacovigilance numéro 55      </a:t>
            </a:r>
            <a:endParaRPr lang="fr-FR"/>
          </a:p>
        </p:txBody>
      </p:sp>
      <p:sp>
        <p:nvSpPr>
          <p:cNvPr id="4" name="Espace réservé du numéro de diapositive 3"/>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8768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7"/>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1615B54-1D93-4A2B-BC90-B0A67AC4B6AE}" type="datetime1">
              <a:rPr lang="fr-FR" smtClean="0"/>
              <a:t>08/11/2018</a:t>
            </a:fld>
            <a:endParaRPr lang="fr-FR"/>
          </a:p>
        </p:txBody>
      </p:sp>
      <p:sp>
        <p:nvSpPr>
          <p:cNvPr id="6" name="Espace réservé du pied de page 5"/>
          <p:cNvSpPr>
            <a:spLocks noGrp="1"/>
          </p:cNvSpPr>
          <p:nvPr>
            <p:ph type="ftr" sz="quarter" idx="11"/>
          </p:nvPr>
        </p:nvSpPr>
        <p:spPr/>
        <p:txBody>
          <a:bodyPr/>
          <a:lstStyle/>
          <a:p>
            <a:r>
              <a:rPr lang="fr-FR" smtClean="0"/>
              <a:t>Brèves en Pharmacovigilance numéro 55      </a:t>
            </a:r>
            <a:endParaRPr lang="fr-FR"/>
          </a:p>
        </p:txBody>
      </p:sp>
      <p:sp>
        <p:nvSpPr>
          <p:cNvPr id="7" name="Espace réservé du numéro de diapositive 6"/>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97662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21102DE-4E96-4A3C-8CF8-203F911D4D4E}" type="datetime1">
              <a:rPr lang="fr-FR" smtClean="0"/>
              <a:t>08/11/2018</a:t>
            </a:fld>
            <a:endParaRPr lang="fr-FR"/>
          </a:p>
        </p:txBody>
      </p:sp>
      <p:sp>
        <p:nvSpPr>
          <p:cNvPr id="6" name="Espace réservé du pied de page 5"/>
          <p:cNvSpPr>
            <a:spLocks noGrp="1"/>
          </p:cNvSpPr>
          <p:nvPr>
            <p:ph type="ftr" sz="quarter" idx="11"/>
          </p:nvPr>
        </p:nvSpPr>
        <p:spPr/>
        <p:txBody>
          <a:bodyPr/>
          <a:lstStyle/>
          <a:p>
            <a:r>
              <a:rPr lang="fr-FR" smtClean="0"/>
              <a:t>Brèves en Pharmacovigilance numéro 55      </a:t>
            </a:r>
            <a:endParaRPr lang="fr-FR"/>
          </a:p>
        </p:txBody>
      </p:sp>
      <p:sp>
        <p:nvSpPr>
          <p:cNvPr id="7" name="Espace réservé du numéro de diapositive 6"/>
          <p:cNvSpPr>
            <a:spLocks noGrp="1"/>
          </p:cNvSpPr>
          <p:nvPr>
            <p:ph type="sldNum" sz="quarter" idx="12"/>
          </p:nvPr>
        </p:nvSpPr>
        <p:spPr/>
        <p:txBody>
          <a:bodyPr/>
          <a:lstStyle/>
          <a:p>
            <a:fld id="{3687039E-D1A5-48ED-BDC9-277418B539B3}" type="slidenum">
              <a:rPr lang="fr-FR" smtClean="0"/>
              <a:t>‹N°›</a:t>
            </a:fld>
            <a:endParaRPr lang="fr-FR"/>
          </a:p>
        </p:txBody>
      </p:sp>
    </p:spTree>
    <p:extLst>
      <p:ext uri="{BB962C8B-B14F-4D97-AF65-F5344CB8AC3E}">
        <p14:creationId xmlns:p14="http://schemas.microsoft.com/office/powerpoint/2010/main" val="12604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F27E378-027B-4F2F-9BC0-1DAF7666490C}" type="datetime1">
              <a:rPr lang="fr-FR" smtClean="0"/>
              <a:t>08/11/2018</a:t>
            </a:fld>
            <a:endParaRPr lang="fr-FR"/>
          </a:p>
        </p:txBody>
      </p:sp>
      <p:sp>
        <p:nvSpPr>
          <p:cNvPr id="5" name="Espace réservé du pied de page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Brèves en Pharmacovigilance numéro 55      </a:t>
            </a:r>
            <a:endParaRPr lang="fr-FR"/>
          </a:p>
        </p:txBody>
      </p:sp>
      <p:sp>
        <p:nvSpPr>
          <p:cNvPr id="6" name="Espace réservé du numéro de diapositive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3687039E-D1A5-48ED-BDC9-277418B539B3}" type="slidenum">
              <a:rPr lang="fr-FR" smtClean="0"/>
              <a:t>‹N°›</a:t>
            </a:fld>
            <a:endParaRPr lang="fr-FR"/>
          </a:p>
        </p:txBody>
      </p:sp>
    </p:spTree>
    <p:extLst>
      <p:ext uri="{BB962C8B-B14F-4D97-AF65-F5344CB8AC3E}">
        <p14:creationId xmlns:p14="http://schemas.microsoft.com/office/powerpoint/2010/main" val="1553225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witter.com/crpv_lill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nsm.sante.fr/Decisions/Commissions-Groupes-de-travail-Comites-Creation-et-nomination-des-comites/Decision-DG-n-2018-209-du-10-09-2018-creation-CSST-Evaluation-de-la-pertinence-et-de-la-faisabilite-de-la-mise-a-disposition-du-cannabis-therapeutique-en-France" TargetMode="External"/><Relationship Id="rId2" Type="http://schemas.openxmlformats.org/officeDocument/2006/relationships/hyperlink" Target="http://www.drogues.gouv.fr/actualites/cannabidiol-cbd-point-legislation"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s://twitter.com/crpv_lille" TargetMode="External"/><Relationship Id="rId4" Type="http://schemas.openxmlformats.org/officeDocument/2006/relationships/hyperlink" Target="mailto:pharmacovigilance@chru-lille.fr"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mailto:pharmacodependance@chru-lille.f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ansm.sante.fr/S-informer/Points-d-information-Points-d-information/Rappel-du-bon-usage-de-l-amoxicilline-injectable-pour-diminuer-le-risque-de-cristalluries-Point-d-informatio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624" y="78009"/>
            <a:ext cx="2304256" cy="955551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60004" y="56456"/>
            <a:ext cx="2288876" cy="8956298"/>
          </a:xfrm>
          <a:prstGeom prst="rect">
            <a:avLst/>
          </a:prstGeom>
          <a:noFill/>
        </p:spPr>
        <p:txBody>
          <a:bodyPr wrap="square" rtlCol="0">
            <a:spAutoFit/>
          </a:bodyPr>
          <a:lstStyle/>
          <a:p>
            <a:pPr lvl="0" fontAlgn="base">
              <a:spcBef>
                <a:spcPct val="0"/>
              </a:spcBef>
            </a:pPr>
            <a:r>
              <a:rPr lang="fr-FR" sz="1100" b="1" dirty="0" smtClean="0">
                <a:solidFill>
                  <a:srgbClr val="FFFFFF"/>
                </a:solidFill>
                <a:cs typeface="Arial" pitchFamily="34" charset="0"/>
              </a:rPr>
              <a:t>Brèves de </a:t>
            </a:r>
            <a:r>
              <a:rPr lang="fr-FR" sz="1100" b="1" dirty="0" err="1" smtClean="0">
                <a:solidFill>
                  <a:srgbClr val="FFFFFF"/>
                </a:solidFill>
                <a:cs typeface="Arial" pitchFamily="34" charset="0"/>
              </a:rPr>
              <a:t>Pharmacosurveillance</a:t>
            </a:r>
            <a:endParaRPr lang="fr-FR" sz="1100" b="1" dirty="0" smtClean="0">
              <a:solidFill>
                <a:srgbClr val="FFFFFF"/>
              </a:solidFill>
              <a:cs typeface="Arial" pitchFamily="34" charset="0"/>
            </a:endParaRPr>
          </a:p>
          <a:p>
            <a:pPr lvl="0" fontAlgn="base">
              <a:spcBef>
                <a:spcPct val="0"/>
              </a:spcBef>
            </a:pPr>
            <a:r>
              <a:rPr lang="fr-FR" sz="1100" b="1" dirty="0" smtClean="0">
                <a:solidFill>
                  <a:srgbClr val="FFFFFF"/>
                </a:solidFill>
                <a:cs typeface="Arial" pitchFamily="34" charset="0"/>
              </a:rPr>
              <a:t>Centre Régional de Pharmacovigilance Nord – Pas de Calais et </a:t>
            </a:r>
          </a:p>
          <a:p>
            <a:pPr lvl="0" fontAlgn="base">
              <a:spcBef>
                <a:spcPct val="0"/>
              </a:spcBef>
            </a:pPr>
            <a:r>
              <a:rPr lang="fr-FR" sz="1100" b="1" dirty="0" smtClean="0">
                <a:solidFill>
                  <a:srgbClr val="FFFFFF"/>
                </a:solidFill>
                <a:cs typeface="Arial" pitchFamily="34" charset="0"/>
              </a:rPr>
              <a:t>Centre d’</a:t>
            </a:r>
            <a:r>
              <a:rPr lang="fr-FR" sz="1100" b="1" dirty="0" err="1" smtClean="0">
                <a:solidFill>
                  <a:srgbClr val="FFFFFF"/>
                </a:solidFill>
                <a:cs typeface="Arial" pitchFamily="34" charset="0"/>
              </a:rPr>
              <a:t>Addictovigilance</a:t>
            </a:r>
            <a:r>
              <a:rPr lang="fr-FR" sz="1100" b="1" dirty="0" smtClean="0">
                <a:solidFill>
                  <a:srgbClr val="FFFFFF"/>
                </a:solidFill>
                <a:cs typeface="Arial" pitchFamily="34" charset="0"/>
              </a:rPr>
              <a:t> des Hauts de France</a:t>
            </a:r>
          </a:p>
          <a:p>
            <a:pPr lvl="0" fontAlgn="base">
              <a:spcBef>
                <a:spcPct val="0"/>
              </a:spcBef>
            </a:pPr>
            <a:r>
              <a:rPr lang="fr-FR" sz="1000" dirty="0" smtClean="0">
                <a:solidFill>
                  <a:srgbClr val="FFFFFF"/>
                </a:solidFill>
                <a:cs typeface="Arial" pitchFamily="34" charset="0"/>
              </a:rPr>
              <a:t>C.H.U. Lille</a:t>
            </a:r>
          </a:p>
          <a:p>
            <a:pPr lvl="0" fontAlgn="base">
              <a:spcBef>
                <a:spcPct val="0"/>
              </a:spcBef>
            </a:pPr>
            <a:r>
              <a:rPr lang="fr-FR" sz="1000" dirty="0" smtClean="0">
                <a:solidFill>
                  <a:srgbClr val="FFFFFF"/>
                </a:solidFill>
                <a:cs typeface="Arial" pitchFamily="34" charset="0"/>
              </a:rPr>
              <a:t>Place de Verdun </a:t>
            </a:r>
          </a:p>
          <a:p>
            <a:pPr lvl="0" fontAlgn="base">
              <a:spcBef>
                <a:spcPct val="0"/>
              </a:spcBef>
            </a:pPr>
            <a:r>
              <a:rPr lang="fr-FR" sz="1000" dirty="0" smtClean="0">
                <a:solidFill>
                  <a:srgbClr val="FFFFFF"/>
                </a:solidFill>
                <a:cs typeface="Arial" pitchFamily="34" charset="0"/>
              </a:rPr>
              <a:t>59037 Lille Cedex</a:t>
            </a:r>
          </a:p>
          <a:p>
            <a:pPr lvl="0" fontAlgn="base">
              <a:spcBef>
                <a:spcPct val="0"/>
              </a:spcBef>
            </a:pPr>
            <a:r>
              <a:rPr lang="fr-FR" sz="1000" dirty="0" smtClean="0">
                <a:solidFill>
                  <a:srgbClr val="FFFFFF"/>
                </a:solidFill>
                <a:cs typeface="Arial" pitchFamily="34" charset="0"/>
              </a:rPr>
              <a:t>Ligne directe : 03 20 96 18 18 </a:t>
            </a:r>
          </a:p>
          <a:p>
            <a:pPr lvl="0" fontAlgn="base">
              <a:spcBef>
                <a:spcPct val="0"/>
              </a:spcBef>
            </a:pPr>
            <a:r>
              <a:rPr lang="fr-FR" sz="1000" dirty="0" smtClean="0">
                <a:solidFill>
                  <a:srgbClr val="FFFFFF"/>
                </a:solidFill>
                <a:cs typeface="Arial" pitchFamily="34" charset="0"/>
              </a:rPr>
              <a:t>Ligne CHRU : 03 20 44 54 49</a:t>
            </a:r>
          </a:p>
          <a:p>
            <a:pPr lvl="0" fontAlgn="base">
              <a:spcBef>
                <a:spcPct val="0"/>
              </a:spcBef>
            </a:pPr>
            <a:r>
              <a:rPr lang="fr-FR" sz="1000" dirty="0" smtClean="0">
                <a:solidFill>
                  <a:srgbClr val="FFFFFF"/>
                </a:solidFill>
                <a:cs typeface="Arial" pitchFamily="34" charset="0"/>
              </a:rPr>
              <a:t>Fax : 03 20 44 56 87</a:t>
            </a:r>
          </a:p>
          <a:p>
            <a:pPr lvl="0" fontAlgn="base">
              <a:spcBef>
                <a:spcPct val="0"/>
              </a:spcBef>
            </a:pPr>
            <a:r>
              <a:rPr lang="fr-FR" sz="900" b="1" dirty="0" smtClean="0">
                <a:solidFill>
                  <a:schemeClr val="bg1"/>
                </a:solidFill>
                <a:cs typeface="Arial" pitchFamily="34" charset="0"/>
              </a:rPr>
              <a:t>E-mail : pharmacovigilance@chru-lille.fr</a:t>
            </a:r>
          </a:p>
          <a:p>
            <a:pPr fontAlgn="base">
              <a:spcBef>
                <a:spcPct val="0"/>
              </a:spcBef>
            </a:pPr>
            <a:r>
              <a:rPr lang="fr-FR" sz="900" b="1" dirty="0" smtClean="0">
                <a:solidFill>
                  <a:schemeClr val="bg1"/>
                </a:solidFill>
                <a:cs typeface="Arial" pitchFamily="34" charset="0"/>
              </a:rPr>
              <a:t>E-mail:  pharmacodependance@chru-lille.fr </a:t>
            </a:r>
          </a:p>
          <a:p>
            <a:pPr lvl="0" fontAlgn="base">
              <a:spcBef>
                <a:spcPct val="0"/>
              </a:spcBef>
            </a:pPr>
            <a:r>
              <a:rPr lang="fr-FR" sz="900" b="1" dirty="0" smtClean="0">
                <a:solidFill>
                  <a:schemeClr val="bg1"/>
                </a:solidFill>
                <a:cs typeface="Arial" pitchFamily="34" charset="0"/>
              </a:rPr>
              <a:t>Site : http://pharmacovigilance-npdc.fr</a:t>
            </a:r>
          </a:p>
          <a:p>
            <a:pPr fontAlgn="base">
              <a:spcBef>
                <a:spcPct val="0"/>
              </a:spcBef>
            </a:pPr>
            <a:r>
              <a:rPr lang="fr-FR" sz="1000" dirty="0" smtClean="0">
                <a:cs typeface="Arial" pitchFamily="34" charset="0"/>
              </a:rPr>
              <a:t>        </a:t>
            </a:r>
          </a:p>
          <a:p>
            <a:pPr fontAlgn="base">
              <a:spcBef>
                <a:spcPct val="0"/>
              </a:spcBef>
            </a:pPr>
            <a:r>
              <a:rPr lang="fr-FR" sz="1000" dirty="0">
                <a:solidFill>
                  <a:schemeClr val="bg1"/>
                </a:solidFill>
                <a:cs typeface="Arial" pitchFamily="34" charset="0"/>
              </a:rPr>
              <a:t> </a:t>
            </a:r>
            <a:r>
              <a:rPr lang="fr-FR" sz="1000" dirty="0" smtClean="0">
                <a:solidFill>
                  <a:schemeClr val="bg1"/>
                </a:solidFill>
                <a:cs typeface="Arial" pitchFamily="34" charset="0"/>
              </a:rPr>
              <a:t>         @</a:t>
            </a:r>
            <a:r>
              <a:rPr lang="fr-FR" sz="1000" dirty="0" err="1" smtClean="0">
                <a:solidFill>
                  <a:schemeClr val="bg1"/>
                </a:solidFill>
                <a:cs typeface="Arial" pitchFamily="34" charset="0"/>
              </a:rPr>
              <a:t>crpv_lille</a:t>
            </a:r>
            <a:endParaRPr lang="fr-FR" sz="1000" dirty="0" smtClean="0">
              <a:solidFill>
                <a:schemeClr val="bg1"/>
              </a:solidFill>
              <a:cs typeface="Arial" pitchFamily="34" charset="0"/>
            </a:endParaRPr>
          </a:p>
          <a:p>
            <a:pPr fontAlgn="base">
              <a:spcBef>
                <a:spcPct val="0"/>
              </a:spcBef>
            </a:pPr>
            <a:endParaRPr lang="fr-FR" sz="1000" dirty="0" smtClean="0">
              <a:solidFill>
                <a:schemeClr val="bg1"/>
              </a:solidFill>
              <a:cs typeface="Arial" pitchFamily="34" charset="0"/>
            </a:endParaRPr>
          </a:p>
          <a:p>
            <a:pPr lvl="0" fontAlgn="base">
              <a:spcBef>
                <a:spcPct val="0"/>
              </a:spcBef>
            </a:pPr>
            <a:endParaRPr lang="fr-FR" sz="1100" dirty="0" smtClean="0">
              <a:solidFill>
                <a:srgbClr val="FFFFFF"/>
              </a:solidFill>
              <a:cs typeface="Arial" pitchFamily="34" charset="0"/>
            </a:endParaRPr>
          </a:p>
          <a:p>
            <a:pPr lvl="0" algn="ctr" fontAlgn="base">
              <a:spcBef>
                <a:spcPct val="0"/>
              </a:spcBef>
              <a:spcAft>
                <a:spcPct val="0"/>
              </a:spcAft>
            </a:pPr>
            <a:r>
              <a:rPr lang="fr-FR" sz="1100" b="1" u="sng" dirty="0" smtClean="0">
                <a:solidFill>
                  <a:srgbClr val="FFFFFF"/>
                </a:solidFill>
                <a:cs typeface="Arial" pitchFamily="34" charset="0"/>
              </a:rPr>
              <a:t>SOMMAIRE</a:t>
            </a:r>
          </a:p>
          <a:p>
            <a:pPr lvl="0" algn="ctr" fontAlgn="base">
              <a:spcBef>
                <a:spcPct val="0"/>
              </a:spcBef>
              <a:spcAft>
                <a:spcPct val="0"/>
              </a:spcAft>
            </a:pPr>
            <a:endParaRPr lang="fr-FR" sz="1100" dirty="0" smtClean="0">
              <a:solidFill>
                <a:srgbClr val="FFFFFF"/>
              </a:solidFill>
              <a:cs typeface="Arial" pitchFamily="34" charset="0"/>
            </a:endParaRPr>
          </a:p>
          <a:p>
            <a:pPr lvl="0" fontAlgn="base">
              <a:spcBef>
                <a:spcPct val="0"/>
              </a:spcBef>
            </a:pPr>
            <a:r>
              <a:rPr lang="fr-FR" sz="1100" b="1" dirty="0" smtClean="0">
                <a:solidFill>
                  <a:srgbClr val="FFFFFF"/>
                </a:solidFill>
                <a:cs typeface="Arial" pitchFamily="34" charset="0"/>
              </a:rPr>
              <a:t>Editorial </a:t>
            </a:r>
          </a:p>
          <a:p>
            <a:pPr lvl="0" fontAlgn="base">
              <a:spcBef>
                <a:spcPct val="0"/>
              </a:spcBef>
            </a:pPr>
            <a:r>
              <a:rPr lang="fr-FR" sz="1100" dirty="0" smtClean="0">
                <a:solidFill>
                  <a:srgbClr val="FFFFFF"/>
                </a:solidFill>
                <a:cs typeface="Arial" pitchFamily="34" charset="0"/>
              </a:rPr>
              <a:t>Pratiques de prescription, usage, mésusage : soyons attentifs !</a:t>
            </a:r>
          </a:p>
          <a:p>
            <a:pPr lvl="0" fontAlgn="base">
              <a:spcBef>
                <a:spcPct val="0"/>
              </a:spcBef>
            </a:pPr>
            <a:endParaRPr lang="fr-FR" sz="1100" dirty="0" smtClean="0">
              <a:solidFill>
                <a:srgbClr val="FFFFFF"/>
              </a:solidFill>
              <a:cs typeface="Arial" pitchFamily="34" charset="0"/>
            </a:endParaRPr>
          </a:p>
          <a:p>
            <a:pPr lvl="0" fontAlgn="base">
              <a:spcBef>
                <a:spcPct val="0"/>
              </a:spcBef>
            </a:pPr>
            <a:r>
              <a:rPr lang="fr-FR" sz="400" dirty="0" smtClean="0">
                <a:solidFill>
                  <a:srgbClr val="FFFFFF"/>
                </a:solidFill>
                <a:cs typeface="Arial" pitchFamily="34" charset="0"/>
              </a:rPr>
              <a:t>	</a:t>
            </a:r>
          </a:p>
          <a:p>
            <a:pPr lvl="0" fontAlgn="base">
              <a:spcBef>
                <a:spcPct val="0"/>
              </a:spcBef>
            </a:pPr>
            <a:r>
              <a:rPr lang="fr-FR" sz="1100" b="1" dirty="0" smtClean="0">
                <a:solidFill>
                  <a:srgbClr val="FFFFFF"/>
                </a:solidFill>
                <a:cs typeface="Arial" pitchFamily="34" charset="0"/>
              </a:rPr>
              <a:t>Vos questions </a:t>
            </a:r>
          </a:p>
          <a:p>
            <a:pPr fontAlgn="base">
              <a:spcBef>
                <a:spcPct val="0"/>
              </a:spcBef>
            </a:pPr>
            <a:r>
              <a:rPr lang="fr-FR" sz="1100" dirty="0" smtClean="0">
                <a:solidFill>
                  <a:schemeClr val="bg1"/>
                </a:solidFill>
              </a:rPr>
              <a:t>Peut-on observer une décoloration cutanée lors de l’administration d’un collyre </a:t>
            </a:r>
            <a:r>
              <a:rPr lang="fr-FR" sz="1100" dirty="0" err="1" smtClean="0">
                <a:solidFill>
                  <a:schemeClr val="bg1"/>
                </a:solidFill>
              </a:rPr>
              <a:t>Chibro</a:t>
            </a:r>
            <a:r>
              <a:rPr lang="fr-FR" sz="1100" dirty="0" smtClean="0">
                <a:solidFill>
                  <a:schemeClr val="bg1"/>
                </a:solidFill>
              </a:rPr>
              <a:t> </a:t>
            </a:r>
            <a:r>
              <a:rPr lang="fr-FR" sz="1100" dirty="0" err="1" smtClean="0">
                <a:solidFill>
                  <a:schemeClr val="bg1"/>
                </a:solidFill>
              </a:rPr>
              <a:t>Cadron</a:t>
            </a:r>
            <a:r>
              <a:rPr lang="fr-FR" sz="1100" dirty="0" smtClean="0">
                <a:solidFill>
                  <a:schemeClr val="bg1"/>
                </a:solidFill>
              </a:rPr>
              <a:t>®? </a:t>
            </a:r>
          </a:p>
          <a:p>
            <a:pPr lvl="0" fontAlgn="base">
              <a:spcBef>
                <a:spcPct val="0"/>
              </a:spcBef>
            </a:pPr>
            <a:endParaRPr lang="fr-FR" sz="1100" b="1" dirty="0" smtClean="0">
              <a:solidFill>
                <a:srgbClr val="FFFFFF"/>
              </a:solidFill>
              <a:cs typeface="Arial" pitchFamily="34" charset="0"/>
            </a:endParaRPr>
          </a:p>
          <a:p>
            <a:pPr lvl="0" fontAlgn="base">
              <a:spcBef>
                <a:spcPct val="0"/>
              </a:spcBef>
            </a:pPr>
            <a:r>
              <a:rPr lang="fr-FR" sz="1100" b="1" dirty="0" smtClean="0">
                <a:solidFill>
                  <a:srgbClr val="FFFFFF"/>
                </a:solidFill>
                <a:cs typeface="Arial" pitchFamily="34" charset="0"/>
              </a:rPr>
              <a:t>Actualités </a:t>
            </a:r>
            <a:r>
              <a:rPr lang="fr-FR" sz="1100" b="1" dirty="0">
                <a:solidFill>
                  <a:srgbClr val="FFFFFF"/>
                </a:solidFill>
                <a:cs typeface="Arial" pitchFamily="34" charset="0"/>
              </a:rPr>
              <a:t>en </a:t>
            </a:r>
            <a:r>
              <a:rPr lang="fr-FR" sz="1100" b="1" dirty="0" err="1">
                <a:solidFill>
                  <a:srgbClr val="FFFFFF"/>
                </a:solidFill>
                <a:cs typeface="Arial" pitchFamily="34" charset="0"/>
              </a:rPr>
              <a:t>addictovigilance</a:t>
            </a:r>
            <a:endParaRPr lang="fr-FR" sz="1100" b="1" dirty="0">
              <a:solidFill>
                <a:srgbClr val="FFFFFF"/>
              </a:solidFill>
              <a:cs typeface="Arial" pitchFamily="34" charset="0"/>
            </a:endParaRPr>
          </a:p>
          <a:p>
            <a:pPr lvl="0" fontAlgn="base">
              <a:spcBef>
                <a:spcPct val="0"/>
              </a:spcBef>
            </a:pPr>
            <a:r>
              <a:rPr lang="fr-FR" sz="1100" dirty="0">
                <a:solidFill>
                  <a:prstClr val="white"/>
                </a:solidFill>
              </a:rPr>
              <a:t>Cannabis « légal » : une vraie </a:t>
            </a:r>
            <a:r>
              <a:rPr lang="fr-FR" sz="1100" dirty="0" smtClean="0">
                <a:solidFill>
                  <a:prstClr val="white"/>
                </a:solidFill>
              </a:rPr>
              <a:t>problématique</a:t>
            </a:r>
          </a:p>
          <a:p>
            <a:pPr lvl="0" fontAlgn="base">
              <a:spcBef>
                <a:spcPct val="0"/>
              </a:spcBef>
              <a:spcAft>
                <a:spcPct val="0"/>
              </a:spcAft>
            </a:pPr>
            <a:endParaRPr lang="fr-FR" sz="1100" b="1" dirty="0" smtClean="0">
              <a:solidFill>
                <a:srgbClr val="FFFFFF"/>
              </a:solidFill>
              <a:cs typeface="Arial" pitchFamily="34" charset="0"/>
            </a:endParaRPr>
          </a:p>
          <a:p>
            <a:pPr lvl="0" fontAlgn="base">
              <a:spcBef>
                <a:spcPct val="0"/>
              </a:spcBef>
              <a:spcAft>
                <a:spcPct val="0"/>
              </a:spcAft>
            </a:pPr>
            <a:r>
              <a:rPr lang="fr-FR" sz="1100" b="1" dirty="0" smtClean="0">
                <a:solidFill>
                  <a:srgbClr val="FFFFFF"/>
                </a:solidFill>
                <a:cs typeface="Arial" pitchFamily="34" charset="0"/>
              </a:rPr>
              <a:t>Littérature</a:t>
            </a:r>
            <a:endParaRPr lang="fr-FR" sz="1100" b="1" dirty="0">
              <a:solidFill>
                <a:srgbClr val="FFFFFF"/>
              </a:solidFill>
              <a:cs typeface="Arial" pitchFamily="34" charset="0"/>
            </a:endParaRPr>
          </a:p>
          <a:p>
            <a:pPr lvl="0" fontAlgn="base">
              <a:spcBef>
                <a:spcPct val="0"/>
              </a:spcBef>
              <a:spcAft>
                <a:spcPct val="0"/>
              </a:spcAft>
            </a:pPr>
            <a:r>
              <a:rPr lang="fr-FR" sz="1100" dirty="0" smtClean="0">
                <a:solidFill>
                  <a:srgbClr val="FFFFFF"/>
                </a:solidFill>
                <a:cs typeface="Arial" pitchFamily="34" charset="0"/>
              </a:rPr>
              <a:t>Toxicité des inhibiteurs </a:t>
            </a:r>
            <a:r>
              <a:rPr lang="fr-FR" sz="1100" dirty="0">
                <a:solidFill>
                  <a:srgbClr val="FFFFFF"/>
                </a:solidFill>
                <a:cs typeface="Arial" pitchFamily="34" charset="0"/>
              </a:rPr>
              <a:t>de points </a:t>
            </a:r>
            <a:endParaRPr lang="fr-FR" sz="1100" dirty="0" smtClean="0">
              <a:solidFill>
                <a:srgbClr val="FFFFFF"/>
              </a:solidFill>
              <a:cs typeface="Arial" pitchFamily="34" charset="0"/>
            </a:endParaRPr>
          </a:p>
          <a:p>
            <a:pPr lvl="0" fontAlgn="base">
              <a:spcBef>
                <a:spcPct val="0"/>
              </a:spcBef>
              <a:spcAft>
                <a:spcPct val="0"/>
              </a:spcAft>
            </a:pPr>
            <a:r>
              <a:rPr lang="fr-FR" sz="1100" dirty="0" smtClean="0">
                <a:solidFill>
                  <a:srgbClr val="FFFFFF"/>
                </a:solidFill>
                <a:cs typeface="Arial" pitchFamily="34" charset="0"/>
              </a:rPr>
              <a:t>de </a:t>
            </a:r>
            <a:r>
              <a:rPr lang="fr-FR" sz="1100" dirty="0">
                <a:solidFill>
                  <a:srgbClr val="FFFFFF"/>
                </a:solidFill>
                <a:cs typeface="Arial" pitchFamily="34" charset="0"/>
              </a:rPr>
              <a:t>contrôle </a:t>
            </a:r>
          </a:p>
          <a:p>
            <a:pPr lvl="0" fontAlgn="base">
              <a:spcBef>
                <a:spcPct val="0"/>
              </a:spcBef>
            </a:pPr>
            <a:endParaRPr lang="fr-FR" sz="1100" b="1" dirty="0">
              <a:solidFill>
                <a:prstClr val="white"/>
              </a:solidFill>
              <a:cs typeface="Arial" pitchFamily="34" charset="0"/>
            </a:endParaRPr>
          </a:p>
          <a:p>
            <a:pPr lvl="0" algn="just" fontAlgn="base">
              <a:spcBef>
                <a:spcPct val="0"/>
              </a:spcBef>
            </a:pPr>
            <a:r>
              <a:rPr lang="fr-FR" sz="1100" b="1" dirty="0" smtClean="0">
                <a:solidFill>
                  <a:srgbClr val="FFFFFF"/>
                </a:solidFill>
                <a:cs typeface="Arial" pitchFamily="34" charset="0"/>
              </a:rPr>
              <a:t>A suivre </a:t>
            </a:r>
          </a:p>
          <a:p>
            <a:pPr lvl="0" fontAlgn="base">
              <a:spcBef>
                <a:spcPct val="0"/>
              </a:spcBef>
            </a:pPr>
            <a:r>
              <a:rPr lang="fr-FR" sz="1100" dirty="0" smtClean="0">
                <a:solidFill>
                  <a:srgbClr val="FFFFFF"/>
                </a:solidFill>
                <a:cs typeface="Arial" pitchFamily="34" charset="0"/>
              </a:rPr>
              <a:t>Amoxicilline ou association amoxicilline/acide clavulanique et survenue de </a:t>
            </a:r>
            <a:r>
              <a:rPr lang="fr-FR" sz="1100" dirty="0" err="1" smtClean="0">
                <a:solidFill>
                  <a:srgbClr val="FFFFFF"/>
                </a:solidFill>
                <a:cs typeface="Arial" pitchFamily="34" charset="0"/>
              </a:rPr>
              <a:t>cristallurie</a:t>
            </a:r>
            <a:endParaRPr lang="fr-FR" sz="1100" dirty="0" smtClean="0">
              <a:solidFill>
                <a:srgbClr val="FFFFFF"/>
              </a:solidFill>
              <a:cs typeface="Arial" pitchFamily="34" charset="0"/>
            </a:endParaRPr>
          </a:p>
          <a:p>
            <a:pPr lvl="0" algn="just" fontAlgn="base">
              <a:spcBef>
                <a:spcPct val="0"/>
              </a:spcBef>
            </a:pPr>
            <a:endParaRPr lang="fr-FR" sz="800" b="1" dirty="0" smtClean="0">
              <a:solidFill>
                <a:srgbClr val="FFFFFF"/>
              </a:solidFill>
              <a:cs typeface="Arial" pitchFamily="34" charset="0"/>
            </a:endParaRPr>
          </a:p>
          <a:p>
            <a:pPr lvl="0" algn="just" fontAlgn="base">
              <a:spcBef>
                <a:spcPct val="0"/>
              </a:spcBef>
              <a:tabLst>
                <a:tab pos="1793875" algn="l"/>
              </a:tabLst>
            </a:pPr>
            <a:endParaRPr lang="fr-FR" sz="800" dirty="0" smtClean="0">
              <a:solidFill>
                <a:srgbClr val="FFFFFF"/>
              </a:solidFill>
              <a:cs typeface="Arial" pitchFamily="34" charset="0"/>
            </a:endParaRPr>
          </a:p>
          <a:p>
            <a:pPr lvl="0" fontAlgn="base">
              <a:spcBef>
                <a:spcPct val="0"/>
              </a:spcBef>
            </a:pPr>
            <a:r>
              <a:rPr lang="fr-FR" sz="1100" b="1" dirty="0" smtClean="0">
                <a:solidFill>
                  <a:srgbClr val="FFFFFF"/>
                </a:solidFill>
                <a:cs typeface="Arial" pitchFamily="34" charset="0"/>
              </a:rPr>
              <a:t>Vos observations </a:t>
            </a:r>
          </a:p>
          <a:p>
            <a:pPr lvl="0" fontAlgn="base">
              <a:spcBef>
                <a:spcPct val="0"/>
              </a:spcBef>
            </a:pPr>
            <a:r>
              <a:rPr lang="fr-FR" sz="1100" dirty="0" smtClean="0">
                <a:solidFill>
                  <a:schemeClr val="bg1"/>
                </a:solidFill>
              </a:rPr>
              <a:t>Toux chronique et </a:t>
            </a:r>
            <a:r>
              <a:rPr lang="fr-FR" sz="1100" dirty="0" err="1" smtClean="0">
                <a:solidFill>
                  <a:schemeClr val="bg1"/>
                </a:solidFill>
              </a:rPr>
              <a:t>sitagliptine</a:t>
            </a:r>
            <a:endParaRPr lang="fr-FR" sz="1100" b="1" dirty="0" smtClean="0">
              <a:solidFill>
                <a:schemeClr val="bg1"/>
              </a:solidFill>
              <a:cs typeface="Arial" pitchFamily="34" charset="0"/>
            </a:endParaRPr>
          </a:p>
          <a:p>
            <a:pPr lvl="0" algn="just" fontAlgn="base">
              <a:spcBef>
                <a:spcPct val="0"/>
              </a:spcBef>
              <a:spcAft>
                <a:spcPct val="0"/>
              </a:spcAft>
            </a:pPr>
            <a:endParaRPr lang="fr-FR" sz="800" i="1" dirty="0" smtClean="0">
              <a:solidFill>
                <a:srgbClr val="FFFFFF"/>
              </a:solidFill>
              <a:cs typeface="Arial" pitchFamily="34" charset="0"/>
            </a:endParaRPr>
          </a:p>
          <a:p>
            <a:pPr lvl="0" algn="just" fontAlgn="base">
              <a:spcBef>
                <a:spcPct val="0"/>
              </a:spcBef>
              <a:spcAft>
                <a:spcPct val="0"/>
              </a:spcAft>
            </a:pPr>
            <a:r>
              <a:rPr lang="fr-FR" sz="1050" i="1" dirty="0" smtClean="0">
                <a:solidFill>
                  <a:srgbClr val="FFFFFF"/>
                </a:solidFill>
                <a:cs typeface="Arial" pitchFamily="34" charset="0"/>
              </a:rPr>
              <a:t>Ont participé à la réalisation </a:t>
            </a:r>
          </a:p>
          <a:p>
            <a:pPr lvl="0" algn="just" fontAlgn="base">
              <a:spcBef>
                <a:spcPct val="0"/>
              </a:spcBef>
              <a:spcAft>
                <a:spcPct val="0"/>
              </a:spcAft>
            </a:pPr>
            <a:r>
              <a:rPr lang="fr-FR" sz="1050" i="1" dirty="0" smtClean="0">
                <a:solidFill>
                  <a:srgbClr val="FFFFFF"/>
                </a:solidFill>
                <a:cs typeface="Arial" pitchFamily="34" charset="0"/>
              </a:rPr>
              <a:t>de ce numéro : J. </a:t>
            </a:r>
            <a:r>
              <a:rPr lang="fr-FR" sz="1050" i="1" dirty="0" err="1" smtClean="0">
                <a:solidFill>
                  <a:srgbClr val="FFFFFF"/>
                </a:solidFill>
                <a:cs typeface="Arial" pitchFamily="34" charset="0"/>
              </a:rPr>
              <a:t>Béné</a:t>
            </a:r>
            <a:r>
              <a:rPr lang="fr-FR" sz="1050" i="1" dirty="0" smtClean="0">
                <a:solidFill>
                  <a:srgbClr val="FFFFFF"/>
                </a:solidFill>
                <a:cs typeface="Arial" pitchFamily="34" charset="0"/>
              </a:rPr>
              <a:t>, R. Bordet, A-S. </a:t>
            </a:r>
            <a:r>
              <a:rPr lang="fr-FR" sz="1050" i="1" dirty="0" err="1" smtClean="0">
                <a:solidFill>
                  <a:srgbClr val="FFFFFF"/>
                </a:solidFill>
                <a:cs typeface="Arial" pitchFamily="34" charset="0"/>
              </a:rPr>
              <a:t>Caous</a:t>
            </a:r>
            <a:r>
              <a:rPr lang="fr-FR" sz="1050" i="1" dirty="0" smtClean="0">
                <a:solidFill>
                  <a:srgbClr val="FFFFFF"/>
                </a:solidFill>
                <a:cs typeface="Arial" pitchFamily="34" charset="0"/>
              </a:rPr>
              <a:t>, L. Carton, S. </a:t>
            </a:r>
            <a:r>
              <a:rPr lang="fr-FR" sz="1050" i="1" dirty="0" err="1" smtClean="0">
                <a:solidFill>
                  <a:srgbClr val="FFFFFF"/>
                </a:solidFill>
                <a:cs typeface="Arial" pitchFamily="34" charset="0"/>
              </a:rPr>
              <a:t>Deheul</a:t>
            </a:r>
            <a:r>
              <a:rPr lang="fr-FR" sz="1050" i="1" dirty="0" smtClean="0">
                <a:solidFill>
                  <a:srgbClr val="FFFFFF"/>
                </a:solidFill>
                <a:cs typeface="Arial" pitchFamily="34" charset="0"/>
              </a:rPr>
              <a:t>, J. </a:t>
            </a:r>
            <a:r>
              <a:rPr lang="fr-FR" sz="1050" i="1" dirty="0" err="1" smtClean="0">
                <a:solidFill>
                  <a:srgbClr val="FFFFFF"/>
                </a:solidFill>
                <a:cs typeface="Arial" pitchFamily="34" charset="0"/>
              </a:rPr>
              <a:t>Dekemp</a:t>
            </a:r>
            <a:r>
              <a:rPr lang="fr-FR" sz="1050" i="1" dirty="0" smtClean="0">
                <a:solidFill>
                  <a:srgbClr val="FFFFFF"/>
                </a:solidFill>
                <a:cs typeface="Arial" pitchFamily="34" charset="0"/>
              </a:rPr>
              <a:t>, L. Gaboriau, S. Gautier, M. Guilbert, C. </a:t>
            </a:r>
            <a:r>
              <a:rPr lang="fr-FR" sz="1050" i="1" dirty="0" err="1" smtClean="0">
                <a:solidFill>
                  <a:srgbClr val="FFFFFF"/>
                </a:solidFill>
                <a:cs typeface="Arial" pitchFamily="34" charset="0"/>
              </a:rPr>
              <a:t>Potey</a:t>
            </a:r>
            <a:r>
              <a:rPr lang="fr-FR" sz="1050" i="1" dirty="0" smtClean="0">
                <a:solidFill>
                  <a:srgbClr val="FFFFFF"/>
                </a:solidFill>
                <a:cs typeface="Arial" pitchFamily="34" charset="0"/>
              </a:rPr>
              <a:t>, J. Truong,  J. </a:t>
            </a:r>
            <a:r>
              <a:rPr lang="fr-FR" sz="1050" i="1" dirty="0" err="1" smtClean="0">
                <a:solidFill>
                  <a:srgbClr val="FFFFFF"/>
                </a:solidFill>
                <a:cs typeface="Arial" pitchFamily="34" charset="0"/>
              </a:rPr>
              <a:t>Pamart</a:t>
            </a:r>
            <a:endParaRPr lang="fr-FR" sz="1050" i="1" dirty="0" smtClean="0">
              <a:cs typeface="Arial" pitchFamily="34" charset="0"/>
            </a:endParaRPr>
          </a:p>
          <a:p>
            <a:endParaRPr lang="fr-FR" sz="1100" dirty="0"/>
          </a:p>
        </p:txBody>
      </p:sp>
      <p:pic>
        <p:nvPicPr>
          <p:cNvPr id="7" name="Picture 2">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549" y="2504728"/>
            <a:ext cx="220316" cy="238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ZoneTexte 9"/>
          <p:cNvSpPr txBox="1"/>
          <p:nvPr/>
        </p:nvSpPr>
        <p:spPr>
          <a:xfrm>
            <a:off x="2132856" y="3245708"/>
            <a:ext cx="288032" cy="4431983"/>
          </a:xfrm>
          <a:prstGeom prst="rect">
            <a:avLst/>
          </a:prstGeom>
          <a:noFill/>
        </p:spPr>
        <p:txBody>
          <a:bodyPr wrap="square" rtlCol="0">
            <a:spAutoFit/>
          </a:bodyPr>
          <a:lstStyle/>
          <a:p>
            <a:r>
              <a:rPr lang="fr-FR" sz="1100" b="1" dirty="0" smtClean="0">
                <a:solidFill>
                  <a:schemeClr val="bg1"/>
                </a:solidFill>
              </a:rPr>
              <a:t>1</a:t>
            </a:r>
          </a:p>
          <a:p>
            <a:endParaRPr lang="fr-FR" sz="900" b="1" dirty="0">
              <a:solidFill>
                <a:schemeClr val="bg1"/>
              </a:solidFill>
            </a:endParaRPr>
          </a:p>
          <a:p>
            <a:endParaRPr lang="fr-FR" sz="900" b="1" dirty="0" smtClean="0">
              <a:solidFill>
                <a:schemeClr val="bg1"/>
              </a:solidFill>
            </a:endParaRPr>
          </a:p>
          <a:p>
            <a:endParaRPr lang="fr-FR" sz="900" b="1" dirty="0">
              <a:solidFill>
                <a:schemeClr val="bg1"/>
              </a:solidFill>
            </a:endParaRPr>
          </a:p>
          <a:p>
            <a:endParaRPr lang="fr-FR" sz="900" b="1" dirty="0">
              <a:solidFill>
                <a:schemeClr val="bg1"/>
              </a:solidFill>
            </a:endParaRPr>
          </a:p>
          <a:p>
            <a:r>
              <a:rPr lang="fr-FR" sz="1100" b="1" dirty="0" smtClean="0">
                <a:solidFill>
                  <a:schemeClr val="bg1"/>
                </a:solidFill>
              </a:rPr>
              <a:t>2</a:t>
            </a:r>
          </a:p>
          <a:p>
            <a:endParaRPr lang="fr-FR" sz="1100" b="1" dirty="0">
              <a:solidFill>
                <a:schemeClr val="bg1"/>
              </a:solidFill>
            </a:endParaRPr>
          </a:p>
          <a:p>
            <a:endParaRPr lang="fr-FR" sz="1100" b="1" dirty="0" smtClean="0">
              <a:solidFill>
                <a:schemeClr val="bg1"/>
              </a:solidFill>
            </a:endParaRPr>
          </a:p>
          <a:p>
            <a:endParaRPr lang="fr-FR" sz="1100" b="1" dirty="0" smtClean="0">
              <a:solidFill>
                <a:schemeClr val="bg1"/>
              </a:solidFill>
            </a:endParaRPr>
          </a:p>
          <a:p>
            <a:endParaRPr lang="fr-FR" sz="1100" b="1" dirty="0" smtClean="0">
              <a:solidFill>
                <a:schemeClr val="bg1"/>
              </a:solidFill>
            </a:endParaRPr>
          </a:p>
          <a:p>
            <a:r>
              <a:rPr lang="fr-FR" sz="1100" b="1" dirty="0">
                <a:solidFill>
                  <a:schemeClr val="bg1"/>
                </a:solidFill>
              </a:rPr>
              <a:t>2</a:t>
            </a:r>
            <a:endParaRPr lang="fr-FR" sz="1100" b="1" dirty="0" smtClean="0">
              <a:solidFill>
                <a:schemeClr val="bg1"/>
              </a:solidFill>
            </a:endParaRPr>
          </a:p>
          <a:p>
            <a:endParaRPr lang="fr-FR" sz="1100" b="1" dirty="0">
              <a:solidFill>
                <a:schemeClr val="bg1"/>
              </a:solidFill>
            </a:endParaRPr>
          </a:p>
          <a:p>
            <a:endParaRPr lang="fr-FR" sz="1100" b="1" dirty="0" smtClean="0">
              <a:solidFill>
                <a:schemeClr val="bg1"/>
              </a:solidFill>
            </a:endParaRPr>
          </a:p>
          <a:p>
            <a:endParaRPr lang="fr-FR" sz="1100" b="1" dirty="0" smtClean="0">
              <a:solidFill>
                <a:schemeClr val="bg1"/>
              </a:solidFill>
            </a:endParaRPr>
          </a:p>
          <a:p>
            <a:endParaRPr lang="fr-FR" sz="1100" b="1" dirty="0" smtClean="0">
              <a:solidFill>
                <a:schemeClr val="bg1"/>
              </a:solidFill>
            </a:endParaRPr>
          </a:p>
          <a:p>
            <a:r>
              <a:rPr lang="fr-FR" sz="1100" b="1" dirty="0" smtClean="0">
                <a:solidFill>
                  <a:schemeClr val="bg1"/>
                </a:solidFill>
              </a:rPr>
              <a:t>3</a:t>
            </a:r>
            <a:endParaRPr lang="fr-FR" sz="1100" b="1" dirty="0">
              <a:solidFill>
                <a:schemeClr val="bg1"/>
              </a:solidFill>
            </a:endParaRPr>
          </a:p>
          <a:p>
            <a:endParaRPr lang="fr-FR" sz="1100" b="1" dirty="0" smtClean="0">
              <a:solidFill>
                <a:schemeClr val="bg1"/>
              </a:solidFill>
            </a:endParaRPr>
          </a:p>
          <a:p>
            <a:endParaRPr lang="fr-FR" sz="1100" b="1" dirty="0" smtClean="0">
              <a:solidFill>
                <a:schemeClr val="bg1"/>
              </a:solidFill>
            </a:endParaRPr>
          </a:p>
          <a:p>
            <a:endParaRPr lang="fr-FR" sz="1100" b="1" dirty="0" smtClean="0">
              <a:solidFill>
                <a:schemeClr val="bg1"/>
              </a:solidFill>
            </a:endParaRPr>
          </a:p>
          <a:p>
            <a:r>
              <a:rPr lang="fr-FR" sz="1100" b="1" dirty="0" smtClean="0">
                <a:solidFill>
                  <a:schemeClr val="bg1"/>
                </a:solidFill>
              </a:rPr>
              <a:t>4</a:t>
            </a:r>
          </a:p>
          <a:p>
            <a:endParaRPr lang="fr-FR" sz="1100" b="1" dirty="0">
              <a:solidFill>
                <a:schemeClr val="bg1"/>
              </a:solidFill>
            </a:endParaRPr>
          </a:p>
          <a:p>
            <a:endParaRPr lang="fr-FR" sz="1100" b="1" dirty="0" smtClean="0">
              <a:solidFill>
                <a:schemeClr val="bg1"/>
              </a:solidFill>
            </a:endParaRPr>
          </a:p>
          <a:p>
            <a:endParaRPr lang="fr-FR" sz="1100" b="1" dirty="0" smtClean="0">
              <a:solidFill>
                <a:schemeClr val="bg1"/>
              </a:solidFill>
            </a:endParaRPr>
          </a:p>
          <a:p>
            <a:endParaRPr lang="fr-FR" sz="1000" b="1" dirty="0">
              <a:solidFill>
                <a:schemeClr val="bg1"/>
              </a:solidFill>
            </a:endParaRPr>
          </a:p>
          <a:p>
            <a:r>
              <a:rPr lang="fr-FR" sz="1100" b="1" dirty="0" smtClean="0">
                <a:solidFill>
                  <a:schemeClr val="bg1"/>
                </a:solidFill>
              </a:rPr>
              <a:t>4</a:t>
            </a:r>
          </a:p>
          <a:p>
            <a:endParaRPr lang="fr-FR" sz="500" b="1" dirty="0">
              <a:solidFill>
                <a:schemeClr val="bg1"/>
              </a:solidFill>
            </a:endParaRPr>
          </a:p>
        </p:txBody>
      </p:sp>
      <p:sp>
        <p:nvSpPr>
          <p:cNvPr id="8" name="Rectangle 7"/>
          <p:cNvSpPr/>
          <p:nvPr/>
        </p:nvSpPr>
        <p:spPr>
          <a:xfrm>
            <a:off x="2420888" y="128464"/>
            <a:ext cx="4896544" cy="646331"/>
          </a:xfrm>
          <a:prstGeom prst="rect">
            <a:avLst/>
          </a:prstGeom>
        </p:spPr>
        <p:txBody>
          <a:bodyPr wrap="square">
            <a:spAutoFit/>
          </a:bodyPr>
          <a:lstStyle/>
          <a:p>
            <a:r>
              <a:rPr lang="fr-FR" sz="2200" dirty="0"/>
              <a:t>Brèves </a:t>
            </a:r>
            <a:r>
              <a:rPr lang="fr-FR" sz="2200" dirty="0" smtClean="0"/>
              <a:t>de </a:t>
            </a:r>
            <a:r>
              <a:rPr lang="fr-FR" sz="2200" b="1" dirty="0" smtClean="0"/>
              <a:t>PHARMACOSURVEILLANCE</a:t>
            </a:r>
            <a:endParaRPr lang="fr-FR" sz="2200" b="1" dirty="0"/>
          </a:p>
          <a:p>
            <a:r>
              <a:rPr lang="fr-FR" sz="1400" dirty="0"/>
              <a:t>Numéro </a:t>
            </a:r>
            <a:r>
              <a:rPr lang="fr-FR" sz="1400" dirty="0" smtClean="0"/>
              <a:t>60, Juillet </a:t>
            </a:r>
            <a:r>
              <a:rPr lang="fr-FR" sz="1400" dirty="0"/>
              <a:t>– </a:t>
            </a:r>
            <a:r>
              <a:rPr lang="fr-FR" sz="1400" dirty="0" smtClean="0"/>
              <a:t>Octobre 2018</a:t>
            </a:r>
            <a:endParaRPr lang="fr-FR" sz="1400" dirty="0"/>
          </a:p>
        </p:txBody>
      </p:sp>
      <p:sp>
        <p:nvSpPr>
          <p:cNvPr id="14" name="ZoneTexte 13"/>
          <p:cNvSpPr txBox="1"/>
          <p:nvPr/>
        </p:nvSpPr>
        <p:spPr>
          <a:xfrm>
            <a:off x="-14817" y="9622487"/>
            <a:ext cx="3168352" cy="276999"/>
          </a:xfrm>
          <a:prstGeom prst="rect">
            <a:avLst/>
          </a:prstGeom>
          <a:noFill/>
        </p:spPr>
        <p:txBody>
          <a:bodyPr wrap="square" rtlCol="0">
            <a:spAutoFit/>
          </a:bodyPr>
          <a:lstStyle/>
          <a:p>
            <a:r>
              <a:rPr lang="fr-FR" sz="1200" dirty="0" smtClean="0">
                <a:solidFill>
                  <a:schemeClr val="bg1">
                    <a:lumMod val="50000"/>
                  </a:schemeClr>
                </a:solidFill>
              </a:rPr>
              <a:t>Brèves en </a:t>
            </a:r>
            <a:r>
              <a:rPr lang="fr-FR" sz="1200" dirty="0" err="1" smtClean="0">
                <a:solidFill>
                  <a:schemeClr val="bg1">
                    <a:lumMod val="50000"/>
                  </a:schemeClr>
                </a:solidFill>
              </a:rPr>
              <a:t>Pharmacosurveillance</a:t>
            </a:r>
            <a:r>
              <a:rPr lang="fr-FR" sz="1200" dirty="0" smtClean="0">
                <a:solidFill>
                  <a:schemeClr val="bg1">
                    <a:lumMod val="50000"/>
                  </a:schemeClr>
                </a:solidFill>
              </a:rPr>
              <a:t> numéro 60</a:t>
            </a:r>
            <a:endParaRPr lang="fr-FR" sz="1200" dirty="0">
              <a:solidFill>
                <a:schemeClr val="bg1">
                  <a:lumMod val="50000"/>
                </a:schemeClr>
              </a:solidFill>
            </a:endParaRPr>
          </a:p>
        </p:txBody>
      </p:sp>
      <p:sp>
        <p:nvSpPr>
          <p:cNvPr id="15" name="ZoneTexte 14"/>
          <p:cNvSpPr txBox="1"/>
          <p:nvPr/>
        </p:nvSpPr>
        <p:spPr>
          <a:xfrm>
            <a:off x="6309320" y="9622487"/>
            <a:ext cx="548680" cy="283513"/>
          </a:xfrm>
          <a:prstGeom prst="rect">
            <a:avLst/>
          </a:prstGeom>
          <a:noFill/>
        </p:spPr>
        <p:txBody>
          <a:bodyPr wrap="square" rtlCol="0">
            <a:spAutoFit/>
          </a:bodyPr>
          <a:lstStyle/>
          <a:p>
            <a:pPr algn="ctr"/>
            <a:r>
              <a:rPr lang="fr-FR" sz="1200" dirty="0" smtClean="0">
                <a:solidFill>
                  <a:schemeClr val="bg1">
                    <a:lumMod val="50000"/>
                  </a:schemeClr>
                </a:solidFill>
              </a:rPr>
              <a:t>1</a:t>
            </a:r>
            <a:endParaRPr lang="fr-FR" sz="1200" dirty="0">
              <a:solidFill>
                <a:schemeClr val="bg1">
                  <a:lumMod val="50000"/>
                </a:schemeClr>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656" y="8553400"/>
            <a:ext cx="1584176" cy="984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2348880" y="825952"/>
            <a:ext cx="4392488" cy="8956298"/>
          </a:xfrm>
          <a:prstGeom prst="rect">
            <a:avLst/>
          </a:prstGeom>
          <a:noFill/>
          <a:ln>
            <a:noFill/>
          </a:ln>
        </p:spPr>
        <p:txBody>
          <a:bodyPr wrap="square" rtlCol="0">
            <a:spAutoFit/>
          </a:bodyPr>
          <a:lstStyle/>
          <a:p>
            <a:pPr algn="just"/>
            <a:r>
              <a:rPr lang="fr-FR" sz="800" dirty="0"/>
              <a:t> </a:t>
            </a:r>
            <a:r>
              <a:rPr lang="fr-FR" sz="1200" b="1" dirty="0"/>
              <a:t>EDITO </a:t>
            </a:r>
            <a:r>
              <a:rPr lang="fr-FR" sz="1200" b="1" dirty="0" smtClean="0"/>
              <a:t>– </a:t>
            </a:r>
            <a:r>
              <a:rPr lang="fr-FR" sz="1200" b="1" i="1" dirty="0"/>
              <a:t>Pratiques de prescription, usage</a:t>
            </a:r>
            <a:r>
              <a:rPr lang="fr-FR" sz="1200" b="1" i="1" dirty="0" smtClean="0"/>
              <a:t>, mésusage</a:t>
            </a:r>
            <a:r>
              <a:rPr lang="fr-FR" sz="1200" b="1" i="1" dirty="0"/>
              <a:t> : soyons attentifs !</a:t>
            </a:r>
            <a:endParaRPr lang="fr-FR" sz="1200" dirty="0"/>
          </a:p>
          <a:p>
            <a:pPr algn="just"/>
            <a:r>
              <a:rPr lang="fr-FR" sz="800" b="1" i="1" dirty="0"/>
              <a:t> </a:t>
            </a:r>
            <a:endParaRPr lang="fr-FR" sz="800" dirty="0"/>
          </a:p>
          <a:p>
            <a:pPr algn="just"/>
            <a:r>
              <a:rPr lang="fr-FR" sz="1100" dirty="0"/>
              <a:t>Nous sommes tous confrontés à des pratiques de </a:t>
            </a:r>
            <a:r>
              <a:rPr lang="fr-FR" sz="1100" dirty="0" smtClean="0"/>
              <a:t>prescription </a:t>
            </a:r>
            <a:r>
              <a:rPr lang="fr-FR" sz="1100" dirty="0"/>
              <a:t>dont on ne sait pas </a:t>
            </a:r>
            <a:r>
              <a:rPr lang="fr-FR" sz="1100" dirty="0" smtClean="0"/>
              <a:t>si </a:t>
            </a:r>
            <a:r>
              <a:rPr lang="fr-FR" sz="1100" dirty="0"/>
              <a:t>elles relèvent d’un usage « validé par l’expérience » ou bien d’un mésusage</a:t>
            </a:r>
            <a:r>
              <a:rPr lang="fr-FR" sz="1100" dirty="0" smtClean="0"/>
              <a:t>…</a:t>
            </a:r>
            <a:endParaRPr lang="fr-FR" sz="1100" dirty="0"/>
          </a:p>
          <a:p>
            <a:pPr algn="just"/>
            <a:r>
              <a:rPr lang="fr-FR" sz="1100" dirty="0"/>
              <a:t>Un de nos confrères pharmaciens d’officine nous a ainsi </a:t>
            </a:r>
            <a:r>
              <a:rPr lang="fr-FR" sz="1100" dirty="0" smtClean="0"/>
              <a:t>rapporté </a:t>
            </a:r>
            <a:r>
              <a:rPr lang="fr-FR" sz="1100" dirty="0"/>
              <a:t>une prescription qui associait Androcur® (acétate de cyprotérone) 25mg par </a:t>
            </a:r>
            <a:r>
              <a:rPr lang="fr-FR" sz="1100" dirty="0" smtClean="0"/>
              <a:t>jour </a:t>
            </a:r>
            <a:r>
              <a:rPr lang="fr-FR" sz="1100" dirty="0"/>
              <a:t>et Provames® </a:t>
            </a:r>
            <a:r>
              <a:rPr lang="fr-FR" sz="1100" dirty="0" smtClean="0"/>
              <a:t>(</a:t>
            </a:r>
            <a:r>
              <a:rPr lang="fr-FR" sz="1100" dirty="0"/>
              <a:t>œ</a:t>
            </a:r>
            <a:r>
              <a:rPr lang="fr-FR" sz="1100" dirty="0" smtClean="0"/>
              <a:t>stradiol</a:t>
            </a:r>
            <a:r>
              <a:rPr lang="fr-FR" sz="1100" dirty="0"/>
              <a:t>) 1mg 2 fois par jour. Cette prescription, à visée contraceptive et anti-acnéique, concernait une jeune femme de 30 </a:t>
            </a:r>
            <a:r>
              <a:rPr lang="fr-FR" sz="1100" dirty="0" smtClean="0"/>
              <a:t>ans </a:t>
            </a:r>
            <a:r>
              <a:rPr lang="fr-FR" sz="1100" dirty="0"/>
              <a:t>et émanait d’un médecin  gynécologue. </a:t>
            </a:r>
          </a:p>
          <a:p>
            <a:pPr algn="just"/>
            <a:r>
              <a:rPr lang="fr-FR" sz="1100" dirty="0"/>
              <a:t>L’association de cyprotérone et </a:t>
            </a:r>
            <a:r>
              <a:rPr lang="fr-FR" sz="1100" dirty="0" smtClean="0"/>
              <a:t>d’</a:t>
            </a:r>
            <a:r>
              <a:rPr lang="fr-FR" sz="1100" dirty="0" smtClean="0"/>
              <a:t>œ</a:t>
            </a:r>
            <a:r>
              <a:rPr lang="fr-FR" sz="1100" dirty="0" smtClean="0"/>
              <a:t>stradiol </a:t>
            </a:r>
            <a:r>
              <a:rPr lang="fr-FR" sz="1100" dirty="0"/>
              <a:t>(sous forme </a:t>
            </a:r>
            <a:r>
              <a:rPr lang="fr-FR" sz="1100" dirty="0" smtClean="0"/>
              <a:t>d’</a:t>
            </a:r>
            <a:r>
              <a:rPr lang="fr-FR" sz="1100" dirty="0" err="1" smtClean="0"/>
              <a:t>éthinyl</a:t>
            </a:r>
            <a:r>
              <a:rPr lang="fr-FR" sz="1100" dirty="0" err="1"/>
              <a:t>œ</a:t>
            </a:r>
            <a:r>
              <a:rPr lang="fr-FR" sz="1100" dirty="0" err="1" smtClean="0"/>
              <a:t>stradiol</a:t>
            </a:r>
            <a:r>
              <a:rPr lang="fr-FR" sz="1100" dirty="0"/>
              <a:t>) est </a:t>
            </a:r>
            <a:r>
              <a:rPr lang="fr-FR" sz="1100" dirty="0" smtClean="0"/>
              <a:t>effectivement </a:t>
            </a:r>
            <a:r>
              <a:rPr lang="fr-FR" sz="1100" dirty="0"/>
              <a:t>retrouvée dans des spécialités (Diane®, </a:t>
            </a:r>
            <a:r>
              <a:rPr lang="fr-FR" sz="1100" dirty="0" err="1"/>
              <a:t>Minerva</a:t>
            </a:r>
            <a:r>
              <a:rPr lang="fr-FR" sz="1100" dirty="0"/>
              <a:t>®, </a:t>
            </a:r>
            <a:r>
              <a:rPr lang="fr-FR" sz="1100" dirty="0" err="1"/>
              <a:t>Evepar</a:t>
            </a:r>
            <a:r>
              <a:rPr lang="fr-FR" sz="1100" dirty="0"/>
              <a:t>®) qui relèvent d’un usage </a:t>
            </a:r>
            <a:r>
              <a:rPr lang="fr-FR" sz="1100" dirty="0" smtClean="0"/>
              <a:t>validé dans </a:t>
            </a:r>
            <a:r>
              <a:rPr lang="fr-FR" sz="1100" dirty="0"/>
              <a:t>l’acné et l’hirsutisme et de façon plus controversée en tant que contraceptif. </a:t>
            </a:r>
            <a:r>
              <a:rPr lang="fr-FR" sz="1100" dirty="0" smtClean="0"/>
              <a:t>Toutefois, les </a:t>
            </a:r>
            <a:r>
              <a:rPr lang="fr-FR" sz="1100" dirty="0"/>
              <a:t>doses d’œstrogènes et de progestatifs proposées par la prescription ci-dessus sont nettement supérieures, ce qui doit amener à se poser la question d’un mésusage, d’autant plus que le risque iatrogène lié à une telle association n’est pas anodin !  Outre le risque majoré d’accidents </a:t>
            </a:r>
            <a:r>
              <a:rPr lang="fr-FR" sz="1100" dirty="0" smtClean="0"/>
              <a:t>thromboemboliques </a:t>
            </a:r>
            <a:r>
              <a:rPr lang="fr-FR" sz="1100" dirty="0"/>
              <a:t>veineux de l’association </a:t>
            </a:r>
            <a:r>
              <a:rPr lang="fr-FR" sz="1100" dirty="0" smtClean="0"/>
              <a:t>cyprotérone/</a:t>
            </a:r>
            <a:r>
              <a:rPr lang="fr-FR" sz="1100" dirty="0" err="1" smtClean="0"/>
              <a:t>éthinyl</a:t>
            </a:r>
            <a:r>
              <a:rPr lang="fr-FR" sz="1100" dirty="0" err="1"/>
              <a:t>œ</a:t>
            </a:r>
            <a:r>
              <a:rPr lang="fr-FR" sz="1100" dirty="0" err="1" smtClean="0"/>
              <a:t>stradiol</a:t>
            </a:r>
            <a:r>
              <a:rPr lang="fr-FR" sz="1100" dirty="0"/>
              <a:t>, l’actualité vient en effet de </a:t>
            </a:r>
            <a:r>
              <a:rPr lang="fr-FR" sz="1100" dirty="0" smtClean="0"/>
              <a:t>rappeler </a:t>
            </a:r>
            <a:r>
              <a:rPr lang="fr-FR" sz="1100" dirty="0"/>
              <a:t>le risque de méningiome avec l’acétate de cyprotérone. Pour ces deux risques, on sait, et l’exemple ci-dessus l’illustre bien, que le mésusage (indication, posologie et durée de traitement) </a:t>
            </a:r>
            <a:r>
              <a:rPr lang="fr-FR" sz="1100" dirty="0" smtClean="0"/>
              <a:t>apparaît </a:t>
            </a:r>
            <a:r>
              <a:rPr lang="fr-FR" sz="1100" dirty="0"/>
              <a:t>comme un important facteur de risque. </a:t>
            </a:r>
          </a:p>
          <a:p>
            <a:pPr algn="just"/>
            <a:r>
              <a:rPr lang="fr-FR" sz="800" dirty="0"/>
              <a:t> </a:t>
            </a:r>
          </a:p>
          <a:p>
            <a:pPr algn="just"/>
            <a:r>
              <a:rPr lang="fr-FR" sz="1100" dirty="0"/>
              <a:t>L’enseignement à tirer est double :</a:t>
            </a:r>
          </a:p>
          <a:p>
            <a:pPr lvl="0" algn="just"/>
            <a:r>
              <a:rPr lang="fr-FR" sz="1100" dirty="0" smtClean="0"/>
              <a:t>- Les </a:t>
            </a:r>
            <a:r>
              <a:rPr lang="fr-FR" sz="1100" dirty="0"/>
              <a:t>prescripteurs doivent toujours veiller à bien mesurer le rapport </a:t>
            </a:r>
            <a:r>
              <a:rPr lang="fr-FR" sz="1100" dirty="0" smtClean="0"/>
              <a:t>bénéfice/risque </a:t>
            </a:r>
            <a:r>
              <a:rPr lang="fr-FR" sz="1100" dirty="0"/>
              <a:t>de chaque prescription, </a:t>
            </a:r>
            <a:r>
              <a:rPr lang="fr-FR" sz="1100" i="1" dirty="0"/>
              <a:t>a fortiori </a:t>
            </a:r>
            <a:r>
              <a:rPr lang="fr-FR" sz="1100" dirty="0"/>
              <a:t>lorsqu’elle se fait</a:t>
            </a:r>
            <a:r>
              <a:rPr lang="fr-FR" sz="1100" i="1" dirty="0"/>
              <a:t> </a:t>
            </a:r>
            <a:r>
              <a:rPr lang="fr-FR" sz="1100" dirty="0"/>
              <a:t>hors-AMM, mais aussi à réévaluer régulièrement le maintien, l’adaptation ou l’arrêt du traitement, pour éviter des situations de risque par négligence de déprescription quand le traitement ne s’avère plus nécessaire.</a:t>
            </a:r>
          </a:p>
          <a:p>
            <a:pPr lvl="0" algn="just"/>
            <a:r>
              <a:rPr lang="fr-FR" sz="1100" dirty="0" smtClean="0"/>
              <a:t>- Même </a:t>
            </a:r>
            <a:r>
              <a:rPr lang="fr-FR" sz="1100" dirty="0"/>
              <a:t>pour des « vieux » médicaments, des données nouvelles, en termes de pharmacovigilance et de pratiques de prescription, peuvent à tout moment remettre en question la balance bénéfice/risque, collective mais également individuelle. </a:t>
            </a:r>
            <a:endParaRPr lang="fr-FR" sz="800" dirty="0"/>
          </a:p>
          <a:p>
            <a:pPr algn="just"/>
            <a:r>
              <a:rPr lang="fr-FR" sz="1100" dirty="0"/>
              <a:t>Dans ce contexte, on comprend bien que certaines pratiques surprenantes de prescription, comme celle dont nous vous faisons part, se doivent d’être signalées à vos CRPV !</a:t>
            </a:r>
          </a:p>
          <a:p>
            <a:pPr algn="just"/>
            <a:r>
              <a:rPr lang="fr-FR" sz="800" dirty="0"/>
              <a:t> </a:t>
            </a:r>
          </a:p>
          <a:p>
            <a:pPr algn="just"/>
            <a:r>
              <a:rPr lang="fr-FR" sz="1100" dirty="0" smtClean="0"/>
              <a:t>NB</a:t>
            </a:r>
            <a:r>
              <a:rPr lang="fr-FR" sz="1100" dirty="0"/>
              <a:t> : Pour rappel, chez la femme, l’Androcur® est indiqué en cas d’hirsutisme majeur d'origine non </a:t>
            </a:r>
            <a:r>
              <a:rPr lang="fr-FR" sz="1100" dirty="0" smtClean="0"/>
              <a:t>tumorale avec retentissent grave sur </a:t>
            </a:r>
            <a:r>
              <a:rPr lang="fr-FR" sz="1100" dirty="0"/>
              <a:t>la vie psycho-affective et sociale</a:t>
            </a:r>
            <a:r>
              <a:rPr lang="fr-FR" sz="1100" dirty="0" smtClean="0"/>
              <a:t>, </a:t>
            </a:r>
            <a:r>
              <a:rPr lang="fr-FR" sz="1100" dirty="0"/>
              <a:t>à la posologie de 25 ou 50 mg/j. Provames® </a:t>
            </a:r>
            <a:r>
              <a:rPr lang="fr-FR" sz="1100" dirty="0" smtClean="0"/>
              <a:t>est, </a:t>
            </a:r>
            <a:r>
              <a:rPr lang="fr-FR" sz="1100" dirty="0"/>
              <a:t>quant à </a:t>
            </a:r>
            <a:r>
              <a:rPr lang="fr-FR" sz="1100" dirty="0" smtClean="0"/>
              <a:t>lui, </a:t>
            </a:r>
            <a:r>
              <a:rPr lang="fr-FR" sz="1100" dirty="0"/>
              <a:t>indiqué comme traitement hormonal substitutif des symptômes de déficit en œstrogènes chez les femmes ménopausées ainsi qu’en prévention de l'ostéoporose post-ménopausique, à posologie variable</a:t>
            </a:r>
            <a:r>
              <a:rPr lang="fr-FR" sz="1100" dirty="0" smtClean="0"/>
              <a:t>.</a:t>
            </a:r>
          </a:p>
          <a:p>
            <a:pPr algn="just"/>
            <a:endParaRPr lang="fr-FR" sz="800" dirty="0"/>
          </a:p>
          <a:p>
            <a:pPr algn="just"/>
            <a:r>
              <a:rPr lang="fr-FR" sz="1100" b="1" dirty="0" smtClean="0"/>
              <a:t>Précision importante (merci au </a:t>
            </a:r>
            <a:r>
              <a:rPr lang="fr-FR" sz="1100" b="1" dirty="0"/>
              <a:t>P</a:t>
            </a:r>
            <a:r>
              <a:rPr lang="fr-FR" sz="1100" b="1" dirty="0" smtClean="0"/>
              <a:t>r Jonard, CHU Lille) </a:t>
            </a:r>
            <a:r>
              <a:rPr lang="fr-FR" sz="1100" b="1" dirty="0"/>
              <a:t>: </a:t>
            </a:r>
            <a:r>
              <a:rPr lang="fr-FR" sz="1100" b="1" dirty="0" smtClean="0"/>
              <a:t>dans le cas présenté ci-dessus, c’est bien l’indication « acné et contraception » (et les doses utilisées chez cette patiente) qui pose question et non l’association </a:t>
            </a:r>
            <a:r>
              <a:rPr lang="fr-FR" sz="1100" b="1" dirty="0" err="1" smtClean="0"/>
              <a:t>oestro</a:t>
            </a:r>
            <a:r>
              <a:rPr lang="fr-FR" sz="1100" b="1" dirty="0" smtClean="0"/>
              <a:t>-progestative qui, elle, est recommandée afin de limiter </a:t>
            </a:r>
            <a:r>
              <a:rPr lang="fr-FR" sz="1100" b="1" dirty="0"/>
              <a:t>la carence </a:t>
            </a:r>
            <a:r>
              <a:rPr lang="fr-FR" sz="1100" b="1" dirty="0" err="1" smtClean="0"/>
              <a:t>oestrogénique</a:t>
            </a:r>
            <a:r>
              <a:rPr lang="fr-FR" sz="1100" b="1" dirty="0" smtClean="0"/>
              <a:t> </a:t>
            </a:r>
            <a:r>
              <a:rPr lang="fr-FR" sz="1100" b="1" dirty="0"/>
              <a:t>induite par </a:t>
            </a:r>
            <a:r>
              <a:rPr lang="fr-FR" sz="1100" b="1" dirty="0" smtClean="0"/>
              <a:t>la </a:t>
            </a:r>
            <a:r>
              <a:rPr lang="fr-FR" sz="1100" b="1" dirty="0"/>
              <a:t>cyprotérone</a:t>
            </a:r>
            <a:r>
              <a:rPr lang="fr-FR" sz="1100" dirty="0" smtClean="0"/>
              <a:t>.</a:t>
            </a:r>
            <a:endParaRPr lang="fr-FR" sz="1100" dirty="0"/>
          </a:p>
        </p:txBody>
      </p:sp>
    </p:spTree>
    <p:extLst>
      <p:ext uri="{BB962C8B-B14F-4D97-AF65-F5344CB8AC3E}">
        <p14:creationId xmlns:p14="http://schemas.microsoft.com/office/powerpoint/2010/main" val="1330348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13219" y="9581042"/>
            <a:ext cx="3168352" cy="276999"/>
          </a:xfrm>
          <a:prstGeom prst="rect">
            <a:avLst/>
          </a:prstGeom>
          <a:noFill/>
        </p:spPr>
        <p:txBody>
          <a:bodyPr wrap="square" rtlCol="0">
            <a:spAutoFit/>
          </a:bodyPr>
          <a:lstStyle/>
          <a:p>
            <a:r>
              <a:rPr lang="fr-FR" sz="1200" dirty="0" smtClean="0">
                <a:solidFill>
                  <a:schemeClr val="bg1">
                    <a:lumMod val="50000"/>
                  </a:schemeClr>
                </a:solidFill>
              </a:rPr>
              <a:t>Brèves en </a:t>
            </a:r>
            <a:r>
              <a:rPr lang="fr-FR" sz="1200" dirty="0" err="1" smtClean="0">
                <a:solidFill>
                  <a:schemeClr val="bg1">
                    <a:lumMod val="50000"/>
                  </a:schemeClr>
                </a:solidFill>
              </a:rPr>
              <a:t>Pharmacosurveillance</a:t>
            </a:r>
            <a:r>
              <a:rPr lang="fr-FR" sz="1200" dirty="0" smtClean="0">
                <a:solidFill>
                  <a:schemeClr val="bg1">
                    <a:lumMod val="50000"/>
                  </a:schemeClr>
                </a:solidFill>
              </a:rPr>
              <a:t> numéro 60</a:t>
            </a:r>
            <a:endParaRPr lang="fr-FR" sz="1200" dirty="0">
              <a:solidFill>
                <a:schemeClr val="bg1">
                  <a:lumMod val="50000"/>
                </a:schemeClr>
              </a:solidFill>
            </a:endParaRPr>
          </a:p>
        </p:txBody>
      </p:sp>
      <p:sp>
        <p:nvSpPr>
          <p:cNvPr id="11" name="ZoneTexte 10"/>
          <p:cNvSpPr txBox="1"/>
          <p:nvPr/>
        </p:nvSpPr>
        <p:spPr>
          <a:xfrm>
            <a:off x="6309320" y="9622487"/>
            <a:ext cx="548680" cy="283513"/>
          </a:xfrm>
          <a:prstGeom prst="rect">
            <a:avLst/>
          </a:prstGeom>
          <a:noFill/>
        </p:spPr>
        <p:txBody>
          <a:bodyPr wrap="square" rtlCol="0">
            <a:spAutoFit/>
          </a:bodyPr>
          <a:lstStyle/>
          <a:p>
            <a:pPr algn="ctr"/>
            <a:r>
              <a:rPr lang="fr-FR" sz="1200" dirty="0" smtClean="0">
                <a:solidFill>
                  <a:schemeClr val="bg1">
                    <a:lumMod val="50000"/>
                  </a:schemeClr>
                </a:solidFill>
              </a:rPr>
              <a:t>2</a:t>
            </a:r>
            <a:endParaRPr lang="fr-FR" sz="1200" dirty="0">
              <a:solidFill>
                <a:schemeClr val="bg1">
                  <a:lumMod val="50000"/>
                </a:schemeClr>
              </a:solidFill>
            </a:endParaRPr>
          </a:p>
        </p:txBody>
      </p:sp>
      <p:sp>
        <p:nvSpPr>
          <p:cNvPr id="14" name="ZoneTexte 13"/>
          <p:cNvSpPr txBox="1"/>
          <p:nvPr/>
        </p:nvSpPr>
        <p:spPr>
          <a:xfrm>
            <a:off x="116632" y="56456"/>
            <a:ext cx="3064939" cy="7525137"/>
          </a:xfrm>
          <a:prstGeom prst="rect">
            <a:avLst/>
          </a:prstGeom>
          <a:noFill/>
        </p:spPr>
        <p:txBody>
          <a:bodyPr wrap="square" rtlCol="0">
            <a:spAutoFit/>
          </a:bodyPr>
          <a:lstStyle/>
          <a:p>
            <a:pPr algn="just"/>
            <a:r>
              <a:rPr lang="fr-FR" sz="1100" b="1" dirty="0" smtClean="0"/>
              <a:t>QUESTION</a:t>
            </a:r>
            <a:r>
              <a:rPr lang="fr-FR" sz="1100" b="1" i="1" dirty="0" smtClean="0"/>
              <a:t> : </a:t>
            </a:r>
          </a:p>
          <a:p>
            <a:pPr algn="just"/>
            <a:endParaRPr lang="fr-FR" sz="1100" b="1" i="1" dirty="0" smtClean="0"/>
          </a:p>
          <a:p>
            <a:pPr algn="just"/>
            <a:r>
              <a:rPr lang="fr-FR" sz="1050" b="1" i="1" dirty="0" smtClean="0"/>
              <a:t>Peut-on </a:t>
            </a:r>
            <a:r>
              <a:rPr lang="fr-FR" sz="1050" b="1" i="1" dirty="0"/>
              <a:t>observer une décoloration cutanée lors de l’administration d’un collyre </a:t>
            </a:r>
            <a:r>
              <a:rPr lang="fr-FR" sz="1050" b="1" i="1" dirty="0" err="1"/>
              <a:t>Chibro</a:t>
            </a:r>
            <a:r>
              <a:rPr lang="fr-FR" sz="1050" b="1" i="1" dirty="0"/>
              <a:t> </a:t>
            </a:r>
            <a:r>
              <a:rPr lang="fr-FR" sz="1050" b="1" i="1" dirty="0" err="1"/>
              <a:t>Cadron</a:t>
            </a:r>
            <a:r>
              <a:rPr lang="fr-FR" sz="1050" b="1" i="1" dirty="0"/>
              <a:t>®?</a:t>
            </a:r>
            <a:r>
              <a:rPr lang="fr-FR" sz="1050" dirty="0"/>
              <a:t> </a:t>
            </a:r>
            <a:endParaRPr lang="fr-FR" sz="1050" dirty="0" smtClean="0"/>
          </a:p>
          <a:p>
            <a:pPr algn="just"/>
            <a:endParaRPr lang="fr-FR" sz="1050" dirty="0"/>
          </a:p>
          <a:p>
            <a:pPr algn="just"/>
            <a:r>
              <a:rPr lang="fr-FR" sz="1050" dirty="0" smtClean="0"/>
              <a:t>Nous </a:t>
            </a:r>
            <a:r>
              <a:rPr lang="fr-FR" sz="1050" dirty="0"/>
              <a:t>avons récemment été contactés par une patiente traitée par collyre </a:t>
            </a:r>
            <a:r>
              <a:rPr lang="fr-FR" sz="1050" dirty="0" err="1" smtClean="0"/>
              <a:t>Chibro</a:t>
            </a:r>
            <a:r>
              <a:rPr lang="fr-FR" sz="1050" dirty="0" smtClean="0"/>
              <a:t> </a:t>
            </a:r>
            <a:r>
              <a:rPr lang="fr-FR" sz="1050" dirty="0" err="1"/>
              <a:t>Cadron</a:t>
            </a:r>
            <a:r>
              <a:rPr lang="fr-FR" sz="1050" dirty="0"/>
              <a:t>® qui s’étonnait de l’apparition d’une décoloration de la peau se présentant comme une trace blanche suivant le trajet d’une goutte ruisselant sur le visage. Il n’y avait pas eu d’exposition au soleil.   </a:t>
            </a:r>
          </a:p>
          <a:p>
            <a:pPr algn="just"/>
            <a:r>
              <a:rPr lang="fr-FR" sz="1050" dirty="0"/>
              <a:t>Le collyre </a:t>
            </a:r>
            <a:r>
              <a:rPr lang="fr-FR" sz="1050" dirty="0" err="1" smtClean="0"/>
              <a:t>Chibro</a:t>
            </a:r>
            <a:r>
              <a:rPr lang="fr-FR" sz="1050" dirty="0" smtClean="0"/>
              <a:t> </a:t>
            </a:r>
            <a:r>
              <a:rPr lang="fr-FR" sz="1050" dirty="0" err="1"/>
              <a:t>Cadron</a:t>
            </a:r>
            <a:r>
              <a:rPr lang="fr-FR" sz="1050" dirty="0"/>
              <a:t>® est </a:t>
            </a:r>
            <a:r>
              <a:rPr lang="fr-FR" sz="1050" dirty="0" smtClean="0"/>
              <a:t>l’association </a:t>
            </a:r>
            <a:r>
              <a:rPr lang="fr-FR" sz="1050" dirty="0"/>
              <a:t>d’un antibiotique, la néomycine et d’un glucocorticoïde, la </a:t>
            </a:r>
            <a:r>
              <a:rPr lang="fr-FR" sz="1050" dirty="0" err="1"/>
              <a:t>dexaméthasone</a:t>
            </a:r>
            <a:r>
              <a:rPr lang="fr-FR" sz="1050" dirty="0"/>
              <a:t>. La dépigmentation est un effet indésirable bien connu des glucocorticoïdes administrés sous forme topique et elle est mentionnée dans la monographie française des pommades et crèmes. En revanche, cet évènement indésirable n’est mentionné pour aucun des collyres contenant un glucocorticoïde en France mais l’est par contre dans la monographie américaine (PDR).</a:t>
            </a:r>
          </a:p>
          <a:p>
            <a:pPr algn="just"/>
            <a:r>
              <a:rPr lang="fr-FR" sz="1050" dirty="0"/>
              <a:t>Le mécanisme de cette dépigmentation est mal connu (1) :  les corticostéroïdes pourraient interférer avec la synthèse de mélanine par les mélanocytes, conduisant à des zones d’</a:t>
            </a:r>
            <a:r>
              <a:rPr lang="fr-FR" sz="1050" dirty="0" err="1"/>
              <a:t>hypopigmentation</a:t>
            </a:r>
            <a:r>
              <a:rPr lang="fr-FR" sz="1050" dirty="0"/>
              <a:t>. Ce phénomène est décrit comme un effet indésirable rare touchant principalement les personnes à peau foncée. Cet effet serait, généralement, réversible après l’arrêt du traitement.</a:t>
            </a:r>
          </a:p>
          <a:p>
            <a:pPr algn="just"/>
            <a:r>
              <a:rPr lang="fr-FR" sz="1050" dirty="0"/>
              <a:t>Dans la Base Nationale de Pharmacovigilance, nous retrouvons 3 cas d’altération de la couleur de la peau en rapport avec l’utilisation d’un glucocorticoïde. Deux cas concernent une application par voie topique et un cas concerne des gouttes auriculaires (associant un corticoïde et deux antibiotiques) ayant provoqué une décoloration de la joue du côté de l’oreille dans laquelle les gouttes étaient instillées. </a:t>
            </a:r>
          </a:p>
          <a:p>
            <a:pPr algn="just"/>
            <a:r>
              <a:rPr lang="fr-FR" sz="1050" dirty="0"/>
              <a:t>Au total, les glucocorticoïdes administrés par voie ophtalmique peuvent être, comme lors de l’administration par voie topique, responsables </a:t>
            </a:r>
            <a:r>
              <a:rPr lang="fr-FR" sz="1050" dirty="0" smtClean="0"/>
              <a:t>de la </a:t>
            </a:r>
            <a:r>
              <a:rPr lang="fr-FR" sz="1050" dirty="0"/>
              <a:t>survenue de </a:t>
            </a:r>
            <a:r>
              <a:rPr lang="fr-FR" sz="1050" dirty="0" smtClean="0"/>
              <a:t>zones </a:t>
            </a:r>
            <a:r>
              <a:rPr lang="fr-FR" sz="1050" dirty="0"/>
              <a:t>de dépigmentation cutanée. </a:t>
            </a:r>
            <a:r>
              <a:rPr lang="fr-FR" sz="1050" dirty="0" smtClean="0"/>
              <a:t>Même </a:t>
            </a:r>
            <a:r>
              <a:rPr lang="fr-FR" sz="1050" dirty="0"/>
              <a:t>s’il est rare, il nous a paru intéressant de </a:t>
            </a:r>
            <a:r>
              <a:rPr lang="fr-FR" sz="1050" dirty="0" smtClean="0"/>
              <a:t>vous </a:t>
            </a:r>
            <a:r>
              <a:rPr lang="fr-FR" sz="1050" dirty="0"/>
              <a:t>faire </a:t>
            </a:r>
            <a:r>
              <a:rPr lang="fr-FR" sz="1050" dirty="0" smtClean="0"/>
              <a:t>part de cet effet indésirable </a:t>
            </a:r>
            <a:r>
              <a:rPr lang="fr-FR" sz="1050" dirty="0"/>
              <a:t>car il est peu connu et non mentionné dans la monographie française.  </a:t>
            </a:r>
          </a:p>
          <a:p>
            <a:pPr algn="just"/>
            <a:r>
              <a:rPr lang="fr-FR" sz="1100" dirty="0"/>
              <a:t> </a:t>
            </a:r>
          </a:p>
          <a:p>
            <a:pPr lvl="0" algn="just"/>
            <a:r>
              <a:rPr lang="en-US" sz="900" i="1" dirty="0" smtClean="0"/>
              <a:t>(1)  J </a:t>
            </a:r>
            <a:r>
              <a:rPr lang="en-US" sz="900" i="1" dirty="0"/>
              <a:t>Am </a:t>
            </a:r>
            <a:r>
              <a:rPr lang="en-US" sz="900" i="1" dirty="0" err="1"/>
              <a:t>Acad</a:t>
            </a:r>
            <a:r>
              <a:rPr lang="en-US" sz="900" i="1" dirty="0"/>
              <a:t> </a:t>
            </a:r>
            <a:r>
              <a:rPr lang="en-US" sz="900" i="1" dirty="0" err="1"/>
              <a:t>Dermatol</a:t>
            </a:r>
            <a:r>
              <a:rPr lang="en-US" sz="900" i="1" dirty="0"/>
              <a:t>. 2006; 54:1-15</a:t>
            </a:r>
            <a:r>
              <a:rPr lang="en-US" sz="900" i="1" dirty="0" smtClean="0"/>
              <a:t>.</a:t>
            </a:r>
            <a:endParaRPr lang="fr-FR" sz="900" dirty="0"/>
          </a:p>
        </p:txBody>
      </p:sp>
      <p:sp>
        <p:nvSpPr>
          <p:cNvPr id="13" name="ZoneTexte 12"/>
          <p:cNvSpPr txBox="1"/>
          <p:nvPr/>
        </p:nvSpPr>
        <p:spPr>
          <a:xfrm>
            <a:off x="3181571" y="56456"/>
            <a:ext cx="3559797" cy="10118154"/>
          </a:xfrm>
          <a:prstGeom prst="rect">
            <a:avLst/>
          </a:prstGeom>
          <a:noFill/>
        </p:spPr>
        <p:txBody>
          <a:bodyPr wrap="square" rtlCol="0">
            <a:spAutoFit/>
          </a:bodyPr>
          <a:lstStyle/>
          <a:p>
            <a:pPr algn="just"/>
            <a:r>
              <a:rPr lang="fr-FR" sz="1100" b="1" dirty="0" smtClean="0"/>
              <a:t>ACTUALITE EN ADDICTOVIGILANCE : </a:t>
            </a:r>
            <a:r>
              <a:rPr lang="fr-FR" sz="1100" dirty="0" smtClean="0"/>
              <a:t>Cannabis </a:t>
            </a:r>
            <a:r>
              <a:rPr lang="fr-FR" sz="1100" dirty="0"/>
              <a:t>« légal » : une vraie problématique </a:t>
            </a:r>
          </a:p>
          <a:p>
            <a:pPr algn="just"/>
            <a:r>
              <a:rPr lang="fr-FR" sz="800" dirty="0"/>
              <a:t> </a:t>
            </a:r>
          </a:p>
          <a:p>
            <a:pPr algn="just"/>
            <a:r>
              <a:rPr lang="fr-FR" sz="1050" dirty="0"/>
              <a:t>Gélules, cristaux, liquides pour cigarettes électroniques, plantes sèches pour infusion … tels sont quelques-uns des produits à base de « cannabis légal » proposés par les boutiques ayant ouvert il y a quelques mois dans notre région ainsi qu’ailleurs en France. Ces produits sont présentés comme ne contenant pas de </a:t>
            </a:r>
            <a:r>
              <a:rPr lang="fr-FR" sz="1050" dirty="0" err="1"/>
              <a:t>tétrahydrocannabinol</a:t>
            </a:r>
            <a:r>
              <a:rPr lang="fr-FR" sz="1050" dirty="0"/>
              <a:t> (THC), un des principes psychoactifs du cannabis. En revanche, la présence revendiquée de </a:t>
            </a:r>
            <a:r>
              <a:rPr lang="fr-FR" sz="1050" dirty="0" err="1"/>
              <a:t>cannabidiol</a:t>
            </a:r>
            <a:r>
              <a:rPr lang="fr-FR" sz="1050" dirty="0"/>
              <a:t> (CBD) dans ces produits, permettrait de soulager, entre autres, les douleurs, l’arthrose, l’asthme, la maladie de </a:t>
            </a:r>
            <a:r>
              <a:rPr lang="fr-FR" sz="1050" dirty="0" err="1"/>
              <a:t>Crohn</a:t>
            </a:r>
            <a:r>
              <a:rPr lang="fr-FR" sz="1050" dirty="0" smtClean="0"/>
              <a:t>…</a:t>
            </a:r>
            <a:endParaRPr lang="fr-FR" sz="1050" dirty="0"/>
          </a:p>
          <a:p>
            <a:pPr algn="just"/>
            <a:r>
              <a:rPr lang="fr-FR" sz="1050" dirty="0"/>
              <a:t>Quelle est la réglementation applicable à ces produits </a:t>
            </a:r>
            <a:r>
              <a:rPr lang="fr-FR" sz="1050" dirty="0" smtClean="0"/>
              <a:t>?</a:t>
            </a:r>
            <a:endParaRPr lang="fr-FR" sz="1050" dirty="0"/>
          </a:p>
          <a:p>
            <a:pPr algn="just"/>
            <a:r>
              <a:rPr lang="fr-FR" sz="1050" dirty="0"/>
              <a:t>Dans un point d’information publié en juin 2018 (1), les autorités sanitaires rappellent que le cannabis ainsi que les produits qui en contiennent et les produits obtenus à partir du celui-ci, sont soumis à la législation des produits stupéfiants (2). Le CBD, lorsqu’il est préparé à partir d’extraits de </a:t>
            </a:r>
            <a:r>
              <a:rPr lang="fr-FR" sz="1050" dirty="0" smtClean="0"/>
              <a:t>cannabis, est </a:t>
            </a:r>
            <a:r>
              <a:rPr lang="fr-FR" sz="1050" dirty="0"/>
              <a:t>donc concerné. </a:t>
            </a:r>
          </a:p>
          <a:p>
            <a:pPr algn="just"/>
            <a:r>
              <a:rPr lang="fr-FR" sz="1050" dirty="0"/>
              <a:t>Cependant, le Code de la Santé Publique prévoit deux dérogations à ce principe d’interdiction : la première concerne certaines variétés de cannabis dépourvues de propriétés stupéfiantes et destinées à un usage industriel. La liste des variétés autorisées pour cet usage est fixée par arrêté ministériel (3). Pour faire partie de cette liste, la plante doit présenter une teneur en THC inférieure à 0,2 %. Les produits finis issus de ces plantes ne doivent quant à eux, pas contenir de THC du tout. Seules les fibres (destinées par exemple, à l’industrie papetière ou textile) et les graines (dont on tire une huile employée en agro-alimentaire ou en cosmétique) peuvent être utilisées. Les fleurs et les feuilles ne sont pas concernées par la dérogation</a:t>
            </a:r>
            <a:r>
              <a:rPr lang="fr-FR" sz="1050" dirty="0" smtClean="0"/>
              <a:t>.</a:t>
            </a:r>
            <a:endParaRPr lang="fr-FR" sz="1050" dirty="0"/>
          </a:p>
          <a:p>
            <a:pPr algn="just"/>
            <a:r>
              <a:rPr lang="fr-FR" sz="1050" dirty="0"/>
              <a:t>La seconde dérogation à la législation des stupéfiants concerne les médicaments contenant des principes actifs extraits du cannabis et ayant une autorisation de mise sur le marché en France. On peut citer à titre </a:t>
            </a:r>
            <a:r>
              <a:rPr lang="fr-FR" sz="1050" dirty="0" smtClean="0"/>
              <a:t>d’exemple </a:t>
            </a:r>
            <a:r>
              <a:rPr lang="fr-FR" sz="1050" dirty="0"/>
              <a:t>SATIVEX</a:t>
            </a:r>
            <a:r>
              <a:rPr lang="fr-FR" sz="1050" baseline="30000" dirty="0"/>
              <a:t>®</a:t>
            </a:r>
            <a:r>
              <a:rPr lang="fr-FR" sz="1050" dirty="0"/>
              <a:t>, association de THC et de CBD indiquée dans le traitement des symptômes liés à une spasticité modérée à sévère due à une sclérose en plaques insuffisamment soulagés par d'autres traitements </a:t>
            </a:r>
            <a:r>
              <a:rPr lang="fr-FR" sz="1050" dirty="0" err="1"/>
              <a:t>antispastiques</a:t>
            </a:r>
            <a:r>
              <a:rPr lang="fr-FR" sz="1050" dirty="0" smtClean="0"/>
              <a:t>.</a:t>
            </a:r>
            <a:endParaRPr lang="fr-FR" sz="1050" dirty="0"/>
          </a:p>
          <a:p>
            <a:pPr algn="just"/>
            <a:r>
              <a:rPr lang="fr-FR" sz="1050" dirty="0"/>
              <a:t>L’usage thérapeutique du cannabis fait l’objet de nombreuses recherches en particulier en Neurologie et en Oncologie. Le potentiel thérapeutique du chanvre et de ses dérivés semble prometteur mais des études sont encore nécessaires afin de mieux connaître son rapport bénéfice/risque, son potentiel de mésusage. Un Comité Scientifique Spécialisé Temporaire a été mis en place par l’ANSM le 10/09/2018 afin d’évaluer la pertinence et la faisabilité de la mise à disposition du cannabis thérapeutique en France (4). En attendant ses premières conclusions prévues pour fin 2018, les autorités sanitaires rappellent qu’actuellement « aucune vertu thérapeutique ne peut être revendiquée notamment par les fabricants, vendeurs de produits contenant du CBD ». </a:t>
            </a:r>
          </a:p>
          <a:p>
            <a:pPr algn="just"/>
            <a:r>
              <a:rPr lang="fr-FR" sz="800" dirty="0" smtClean="0"/>
              <a:t>(</a:t>
            </a:r>
            <a:r>
              <a:rPr lang="fr-FR" sz="800" dirty="0"/>
              <a:t>1) </a:t>
            </a:r>
            <a:r>
              <a:rPr lang="fr-FR" sz="800" u="sng" dirty="0">
                <a:hlinkClick r:id="rId2"/>
              </a:rPr>
              <a:t>http://www.drogues.gouv.fr/actualites/cannabidiol-cbd-point-legislation</a:t>
            </a:r>
            <a:endParaRPr lang="fr-FR" sz="800" dirty="0"/>
          </a:p>
          <a:p>
            <a:r>
              <a:rPr lang="fr-FR" sz="800" dirty="0"/>
              <a:t>(2) Code de la Santé Publique Article R5132-86</a:t>
            </a:r>
          </a:p>
          <a:p>
            <a:r>
              <a:rPr lang="fr-FR" sz="800" dirty="0"/>
              <a:t>(3) Arrêté du 22 août 1990 portant application de l’article R. 5132-86 du Code de la Santé Publique pour le cannabis</a:t>
            </a:r>
          </a:p>
          <a:p>
            <a:r>
              <a:rPr lang="fr-FR" sz="800" dirty="0"/>
              <a:t>(</a:t>
            </a:r>
            <a:r>
              <a:rPr lang="fr-FR" sz="800" dirty="0" smtClean="0"/>
              <a:t>4) </a:t>
            </a:r>
            <a:r>
              <a:rPr lang="fr-FR" sz="800" u="sng" dirty="0" smtClean="0">
                <a:hlinkClick r:id="rId3"/>
              </a:rPr>
              <a:t>https</a:t>
            </a:r>
            <a:r>
              <a:rPr lang="fr-FR" sz="800" u="sng" dirty="0">
                <a:hlinkClick r:id="rId3"/>
              </a:rPr>
              <a:t>://ansm.sante.fr/Decisions/Commissions-Groupes-de-travail-Comites-Creation-et-nomination-des-comites/Decision-DG-n-2018-209-du-10-09-2018-creation-CSST-Evaluation-de-la-pertinence-et-de-la-faisabilite-de-la-mise-a-disposition-du-cannabis-therapeutique-en-France</a:t>
            </a:r>
            <a:r>
              <a:rPr lang="fr-FR" sz="800" dirty="0"/>
              <a:t> </a:t>
            </a:r>
          </a:p>
          <a:p>
            <a:pPr algn="just"/>
            <a:endParaRPr lang="fr-FR" sz="1100" b="1" dirty="0" smtClean="0"/>
          </a:p>
        </p:txBody>
      </p:sp>
      <p:sp>
        <p:nvSpPr>
          <p:cNvPr id="15" name="Text Box 7"/>
          <p:cNvSpPr txBox="1">
            <a:spLocks noChangeArrowheads="1"/>
          </p:cNvSpPr>
          <p:nvPr/>
        </p:nvSpPr>
        <p:spPr bwMode="auto">
          <a:xfrm>
            <a:off x="131490" y="7689304"/>
            <a:ext cx="3050081" cy="1747723"/>
          </a:xfrm>
          <a:prstGeom prst="rect">
            <a:avLst/>
          </a:prstGeom>
          <a:solidFill>
            <a:srgbClr val="C6D9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Calibri" pitchFamily="34" charset="0"/>
                <a:cs typeface="Arial" pitchFamily="34" charset="0"/>
              </a:rPr>
              <a:t>Si vous </a:t>
            </a:r>
            <a:r>
              <a:rPr kumimoji="0" lang="fr-FR" sz="1200" b="1" i="0" u="none" strike="noStrike" cap="none" normalizeH="0" baseline="0" dirty="0" smtClean="0">
                <a:ln>
                  <a:noFill/>
                </a:ln>
                <a:solidFill>
                  <a:schemeClr val="tx1"/>
                </a:solidFill>
                <a:effectLst/>
                <a:latin typeface="Calibri" pitchFamily="34" charset="0"/>
                <a:cs typeface="Arial" pitchFamily="34" charset="0"/>
              </a:rPr>
              <a:t>observez un effet indésirable</a:t>
            </a:r>
            <a:r>
              <a:rPr kumimoji="0" lang="fr-FR" sz="1200" b="0" i="0" u="none" strike="noStrike" cap="none" normalizeH="0" baseline="0" dirty="0" smtClean="0">
                <a:ln>
                  <a:noFill/>
                </a:ln>
                <a:solidFill>
                  <a:schemeClr val="tx1"/>
                </a:solidFill>
                <a:effectLst/>
                <a:latin typeface="Calibri" pitchFamily="34" charset="0"/>
                <a:cs typeface="Arial" pitchFamily="34" charset="0"/>
              </a:rPr>
              <a:t> grave et/ou inattendu ou si vous désirez un </a:t>
            </a:r>
            <a:r>
              <a:rPr kumimoji="0" lang="fr-FR" sz="1200" b="1" i="0" u="none" strike="noStrike" cap="none" normalizeH="0" baseline="0" dirty="0" smtClean="0">
                <a:ln>
                  <a:noFill/>
                </a:ln>
                <a:solidFill>
                  <a:schemeClr val="tx1"/>
                </a:solidFill>
                <a:effectLst/>
                <a:latin typeface="Calibri" pitchFamily="34" charset="0"/>
                <a:cs typeface="Arial" pitchFamily="34" charset="0"/>
              </a:rPr>
              <a:t>renseignement sur un médicament,</a:t>
            </a:r>
          </a:p>
          <a:p>
            <a:pPr marL="0" marR="0" lvl="0" indent="0" algn="ctr" defTabSz="914400" rtl="0" eaLnBrk="1" fontAlgn="base" latinLnBrk="0" hangingPunct="1">
              <a:lnSpc>
                <a:spcPct val="100000"/>
              </a:lnSpc>
              <a:spcBef>
                <a:spcPct val="0"/>
              </a:spcBef>
              <a:spcAft>
                <a:spcPct val="0"/>
              </a:spcAft>
              <a:buClrTx/>
              <a:buSzTx/>
              <a:buFontTx/>
              <a:buNone/>
              <a:tabLst/>
            </a:pPr>
            <a:r>
              <a:rPr lang="fr-FR" sz="1200" dirty="0">
                <a:latin typeface="Calibri" pitchFamily="34" charset="0"/>
                <a:cs typeface="Arial" pitchFamily="34" charset="0"/>
              </a:rPr>
              <a:t>n’hésitez pas à nous contacter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5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0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fr-FR" sz="1100" b="1" i="0" u="none" strike="noStrike" cap="none" normalizeH="0" baseline="0" dirty="0" smtClean="0">
                <a:ln>
                  <a:noFill/>
                </a:ln>
                <a:solidFill>
                  <a:schemeClr val="tx1"/>
                </a:solidFill>
                <a:effectLst/>
                <a:latin typeface="Calibri" pitchFamily="34" charset="0"/>
                <a:cs typeface="Arial" pitchFamily="34" charset="0"/>
                <a:sym typeface="Webdings" pitchFamily="18" charset="2"/>
              </a:rPr>
              <a:t></a:t>
            </a:r>
            <a:r>
              <a:rPr kumimoji="0" lang="fr-FR" sz="1100" b="1" i="0" u="none" strike="noStrike" cap="none" normalizeH="0" baseline="0" dirty="0" smtClean="0">
                <a:ln>
                  <a:noFill/>
                </a:ln>
                <a:solidFill>
                  <a:schemeClr val="tx1"/>
                </a:solidFill>
                <a:effectLst/>
                <a:latin typeface="Calibri" pitchFamily="34" charset="0"/>
                <a:cs typeface="Arial" pitchFamily="34" charset="0"/>
              </a:rPr>
              <a:t> : 03-20-96-18-18 </a:t>
            </a:r>
          </a:p>
          <a:p>
            <a:pPr marL="0" marR="0" lvl="0" indent="0" algn="ctr" defTabSz="914400" rtl="0" eaLnBrk="1" fontAlgn="base" latinLnBrk="0" hangingPunct="1">
              <a:lnSpc>
                <a:spcPct val="100000"/>
              </a:lnSpc>
              <a:spcBef>
                <a:spcPct val="0"/>
              </a:spcBef>
              <a:buClrTx/>
              <a:buSzTx/>
              <a:buFontTx/>
              <a:buNone/>
              <a:tabLst/>
            </a:pPr>
            <a:r>
              <a:rPr kumimoji="0" lang="fr-FR" sz="1100" b="1" i="0" u="none" strike="noStrike" cap="none" normalizeH="0" baseline="0" dirty="0" smtClean="0">
                <a:ln>
                  <a:noFill/>
                </a:ln>
                <a:solidFill>
                  <a:schemeClr val="tx1"/>
                </a:solidFill>
                <a:effectLst/>
                <a:latin typeface="Calibri" pitchFamily="34" charset="0"/>
                <a:cs typeface="Arial" pitchFamily="34" charset="0"/>
                <a:sym typeface="Webdings" pitchFamily="18" charset="2"/>
              </a:rPr>
              <a:t></a:t>
            </a:r>
            <a:r>
              <a:rPr kumimoji="0" lang="fr-FR" sz="1100" b="1" i="0" u="none" strike="noStrike" cap="none" normalizeH="0" baseline="0" dirty="0" smtClean="0">
                <a:ln>
                  <a:noFill/>
                </a:ln>
                <a:solidFill>
                  <a:schemeClr val="tx1"/>
                </a:solidFill>
                <a:effectLst/>
                <a:latin typeface="Calibri" pitchFamily="34" charset="0"/>
                <a:cs typeface="Arial" pitchFamily="34" charset="0"/>
              </a:rPr>
              <a:t> : 03-20-44-56-87</a:t>
            </a:r>
          </a:p>
          <a:p>
            <a:pPr marL="171450" marR="0" lvl="0" indent="-171450" algn="ctr" defTabSz="914400" rtl="0" eaLnBrk="1" fontAlgn="base" latinLnBrk="0" hangingPunct="1">
              <a:lnSpc>
                <a:spcPct val="100000"/>
              </a:lnSpc>
              <a:spcBef>
                <a:spcPct val="0"/>
              </a:spcBef>
              <a:buClrTx/>
              <a:buSzTx/>
              <a:buFont typeface="Wingdings"/>
              <a:buChar char="-"/>
              <a:tabLst/>
            </a:pPr>
            <a:r>
              <a:rPr kumimoji="0" lang="fr-FR" sz="1100" b="1" i="0" u="none" strike="noStrike" cap="none" normalizeH="0" baseline="0" dirty="0" smtClean="0">
                <a:ln>
                  <a:noFill/>
                </a:ln>
                <a:solidFill>
                  <a:schemeClr val="tx1"/>
                </a:solidFill>
                <a:effectLst/>
                <a:latin typeface="Calibri" pitchFamily="34" charset="0"/>
                <a:cs typeface="Arial" pitchFamily="34" charset="0"/>
              </a:rPr>
              <a:t>: </a:t>
            </a:r>
            <a:r>
              <a:rPr kumimoji="0" lang="fr-FR" sz="1100" b="0" i="0" u="none" strike="noStrike" cap="none" normalizeH="0" baseline="0" dirty="0" smtClean="0">
                <a:ln>
                  <a:noFill/>
                </a:ln>
                <a:solidFill>
                  <a:schemeClr val="tx1"/>
                </a:solidFill>
                <a:effectLst/>
                <a:latin typeface="Calibri" pitchFamily="34" charset="0"/>
                <a:cs typeface="Arial" pitchFamily="34" charset="0"/>
                <a:hlinkClick r:id="rId4"/>
              </a:rPr>
              <a:t>pharmacovigilance@chru-lille.fr</a:t>
            </a:r>
            <a:endParaRPr kumimoji="0" lang="fr-FR" sz="1100" b="0" i="0" u="none" strike="noStrike" cap="none" normalizeH="0" baseline="0" dirty="0" smtClean="0">
              <a:ln>
                <a:noFill/>
              </a:ln>
              <a:solidFill>
                <a:schemeClr val="tx1"/>
              </a:solidFill>
              <a:effectLst/>
              <a:latin typeface="Calibri" pitchFamily="34" charset="0"/>
              <a:cs typeface="Arial" pitchFamily="34" charset="0"/>
            </a:endParaRPr>
          </a:p>
          <a:p>
            <a:pPr marR="0" lvl="0" algn="ctr" defTabSz="914400" rtl="0" eaLnBrk="1" fontAlgn="base" latinLnBrk="0" hangingPunct="1">
              <a:lnSpc>
                <a:spcPct val="100000"/>
              </a:lnSpc>
              <a:spcBef>
                <a:spcPct val="0"/>
              </a:spcBef>
              <a:buClrTx/>
              <a:buSzTx/>
              <a:tabLst/>
            </a:pPr>
            <a:endParaRPr lang="fr-FR" sz="300" dirty="0" smtClean="0">
              <a:cs typeface="Arial" pitchFamily="34" charset="0"/>
            </a:endParaRPr>
          </a:p>
          <a:p>
            <a:pPr marR="0" lvl="0" algn="ctr" defTabSz="914400" rtl="0" eaLnBrk="1" fontAlgn="base" latinLnBrk="0" hangingPunct="1">
              <a:lnSpc>
                <a:spcPct val="100000"/>
              </a:lnSpc>
              <a:spcBef>
                <a:spcPct val="0"/>
              </a:spcBef>
              <a:buClrTx/>
              <a:buSzTx/>
              <a:tabLst/>
            </a:pPr>
            <a:r>
              <a:rPr lang="fr-FR" sz="1100" dirty="0" smtClean="0">
                <a:cs typeface="Arial" pitchFamily="34" charset="0"/>
              </a:rPr>
              <a:t>@</a:t>
            </a:r>
            <a:r>
              <a:rPr lang="fr-FR" sz="1100" dirty="0" err="1" smtClean="0">
                <a:cs typeface="Arial" pitchFamily="34" charset="0"/>
              </a:rPr>
              <a:t>crpv_lille</a:t>
            </a:r>
            <a:endParaRPr lang="fr-FR" sz="1100" dirty="0">
              <a:cs typeface="Arial" pitchFamily="34" charset="0"/>
            </a:endParaRPr>
          </a:p>
        </p:txBody>
      </p:sp>
      <p:pic>
        <p:nvPicPr>
          <p:cNvPr id="16" name="Picture 2">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2155" y="9089026"/>
            <a:ext cx="220316" cy="238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4627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4297" y="56456"/>
            <a:ext cx="6624736" cy="8425383"/>
          </a:xfrm>
          <a:prstGeom prst="rect">
            <a:avLst/>
          </a:prstGeom>
          <a:noFill/>
          <a:ln>
            <a:solidFill>
              <a:schemeClr val="tx1"/>
            </a:solidFill>
          </a:ln>
        </p:spPr>
        <p:txBody>
          <a:bodyPr wrap="square" rtlCol="0">
            <a:spAutoFit/>
          </a:bodyPr>
          <a:lstStyle/>
          <a:p>
            <a:pPr algn="just"/>
            <a:r>
              <a:rPr lang="fr-FR" sz="1100" b="1" dirty="0" smtClean="0"/>
              <a:t>LITTERATURE : Toxicité des inhibiteurs de points de contrôle</a:t>
            </a:r>
            <a:r>
              <a:rPr lang="fr-FR" sz="1200" dirty="0" smtClean="0"/>
              <a:t> </a:t>
            </a:r>
          </a:p>
          <a:p>
            <a:pPr algn="just"/>
            <a:endParaRPr lang="fr-FR" sz="900" dirty="0"/>
          </a:p>
          <a:p>
            <a:pPr algn="just"/>
            <a:r>
              <a:rPr lang="fr-FR" sz="1050" dirty="0" smtClean="0"/>
              <a:t>Les </a:t>
            </a:r>
            <a:r>
              <a:rPr lang="fr-FR" sz="1050" dirty="0"/>
              <a:t>effets toxiques des traitements inhibiteurs de points de contrôle de l’immunité ou </a:t>
            </a:r>
            <a:r>
              <a:rPr lang="fr-FR" sz="1050" i="1" dirty="0"/>
              <a:t>immune check point </a:t>
            </a:r>
            <a:r>
              <a:rPr lang="fr-FR" sz="1050" i="1" dirty="0" err="1"/>
              <a:t>inhibitors</a:t>
            </a:r>
            <a:r>
              <a:rPr lang="fr-FR" sz="1050" dirty="0"/>
              <a:t> (ICI</a:t>
            </a:r>
            <a:r>
              <a:rPr lang="fr-FR" sz="1050" dirty="0" smtClean="0"/>
              <a:t>), </a:t>
            </a:r>
            <a:r>
              <a:rPr lang="fr-FR" sz="1050" dirty="0"/>
              <a:t>commencent à être bien </a:t>
            </a:r>
            <a:r>
              <a:rPr lang="fr-FR" sz="1050" dirty="0" smtClean="0"/>
              <a:t>identifiés. Aux </a:t>
            </a:r>
            <a:r>
              <a:rPr lang="fr-FR" sz="1050" dirty="0"/>
              <a:t>côtés </a:t>
            </a:r>
            <a:r>
              <a:rPr lang="fr-FR" sz="1050" dirty="0" smtClean="0"/>
              <a:t>d’effets </a:t>
            </a:r>
            <a:r>
              <a:rPr lang="fr-FR" sz="1050" dirty="0"/>
              <a:t>« classiques » (diarrhées, nausées, vomissements, </a:t>
            </a:r>
            <a:r>
              <a:rPr lang="fr-FR" sz="1050" dirty="0" smtClean="0"/>
              <a:t>éruptions cutanées, </a:t>
            </a:r>
            <a:r>
              <a:rPr lang="fr-FR" sz="1050" dirty="0" err="1" smtClean="0"/>
              <a:t>etc</a:t>
            </a:r>
            <a:r>
              <a:rPr lang="fr-FR" sz="1050" dirty="0" smtClean="0"/>
              <a:t>), </a:t>
            </a:r>
            <a:r>
              <a:rPr lang="fr-FR" sz="1050" dirty="0"/>
              <a:t>on retrouve des effets </a:t>
            </a:r>
            <a:r>
              <a:rPr lang="fr-FR" sz="1050" dirty="0" err="1"/>
              <a:t>immunomédiés</a:t>
            </a:r>
            <a:r>
              <a:rPr lang="fr-FR" sz="1050" dirty="0"/>
              <a:t> en rapport avec leur mécanisme d’action et qui peuvent affecter de nombreux organes (</a:t>
            </a:r>
            <a:r>
              <a:rPr lang="fr-FR" sz="1050" dirty="0" smtClean="0"/>
              <a:t>côlon</a:t>
            </a:r>
            <a:r>
              <a:rPr lang="fr-FR" sz="1050" dirty="0"/>
              <a:t>, foie, poumon, hypophyse, thyroïde, peau et de manière plus rare le cœur et le système nerveux). Une étude faisant le point sur ces effets et leur risque de </a:t>
            </a:r>
            <a:r>
              <a:rPr lang="fr-FR" sz="1050" dirty="0" smtClean="0"/>
              <a:t>mortalité </a:t>
            </a:r>
            <a:r>
              <a:rPr lang="fr-FR" sz="1050" dirty="0"/>
              <a:t>a été publiée récemment (1).  </a:t>
            </a:r>
          </a:p>
          <a:p>
            <a:pPr algn="just"/>
            <a:r>
              <a:rPr lang="fr-FR" sz="1050" dirty="0"/>
              <a:t>Pour rappel, les inhibiteurs de </a:t>
            </a:r>
            <a:r>
              <a:rPr lang="fr-FR" sz="1050" dirty="0" smtClean="0"/>
              <a:t>points </a:t>
            </a:r>
            <a:r>
              <a:rPr lang="fr-FR" sz="1050" dirty="0"/>
              <a:t>de contrôle sont des anticorps monoclonaux qui réactivent le système immunitaire contre les cellules tumorales et leur environnement. En effet, les cellules tumorales sont capables de détourner les dispositifs de contrôle du système immunitaire pour éviter d’être attaquées et détruites. Pour cela, la tumeur déclenche des mécanismes très précis qui inactivent les cellules immunitaires et plus particulièrement les lymphocytes T. L’organisme ne peut pas alors fournir une réponse adaptée pour lutter contre les cellules cancéreuses et on dit que la tumeur « freine » le système immunitaire. Des récepteurs clefs de ces mécanismes, appelés « points de contrôle » (CTLA-4, PD-1, PD-L1 entre autres) peuvent être bloqués par des traitements appelés inhibiteurs de points de contrôle immunitaire. En France, à ce jour, quatre anticorps monoclonaux inhibiteurs de points de contrôle sont commercialisés </a:t>
            </a:r>
            <a:r>
              <a:rPr lang="fr-FR" sz="1050" dirty="0" smtClean="0"/>
              <a:t>(réservés </a:t>
            </a:r>
            <a:r>
              <a:rPr lang="fr-FR" sz="1050" dirty="0"/>
              <a:t>à l’usage hospitalier) : un </a:t>
            </a:r>
            <a:r>
              <a:rPr lang="fr-FR" sz="1050" dirty="0" smtClean="0"/>
              <a:t>anti-CTLA4</a:t>
            </a:r>
            <a:r>
              <a:rPr lang="fr-FR" sz="1050" dirty="0"/>
              <a:t>, l’</a:t>
            </a:r>
            <a:r>
              <a:rPr lang="fr-FR" sz="1050" dirty="0" err="1"/>
              <a:t>ipilimumab</a:t>
            </a:r>
            <a:r>
              <a:rPr lang="fr-FR" sz="1050" dirty="0"/>
              <a:t> (YERVOY®), deux </a:t>
            </a:r>
            <a:r>
              <a:rPr lang="fr-FR" sz="1050" dirty="0" smtClean="0"/>
              <a:t>anti-PD-1</a:t>
            </a:r>
            <a:r>
              <a:rPr lang="fr-FR" sz="1050" dirty="0"/>
              <a:t>, le </a:t>
            </a:r>
            <a:r>
              <a:rPr lang="fr-FR" sz="1050" dirty="0" err="1"/>
              <a:t>pembrolizumab</a:t>
            </a:r>
            <a:r>
              <a:rPr lang="fr-FR" sz="1050" dirty="0"/>
              <a:t> (KEYTRUDA®) et le </a:t>
            </a:r>
            <a:r>
              <a:rPr lang="fr-FR" sz="1050" dirty="0" err="1"/>
              <a:t>nivolumab</a:t>
            </a:r>
            <a:r>
              <a:rPr lang="fr-FR" sz="1050" dirty="0"/>
              <a:t> (OPDIVO®) et un </a:t>
            </a:r>
            <a:r>
              <a:rPr lang="fr-FR" sz="1050" dirty="0" smtClean="0"/>
              <a:t>anti-PD-L1</a:t>
            </a:r>
            <a:r>
              <a:rPr lang="fr-FR" sz="1050" dirty="0"/>
              <a:t>, </a:t>
            </a:r>
            <a:r>
              <a:rPr lang="fr-FR" sz="1050" dirty="0" smtClean="0"/>
              <a:t>l’</a:t>
            </a:r>
            <a:r>
              <a:rPr lang="fr-FR" sz="1050" dirty="0" err="1" smtClean="0"/>
              <a:t>atézolizumab</a:t>
            </a:r>
            <a:r>
              <a:rPr lang="fr-FR" sz="1050" dirty="0" smtClean="0"/>
              <a:t> </a:t>
            </a:r>
            <a:r>
              <a:rPr lang="fr-FR" sz="1050" dirty="0"/>
              <a:t>(TECENTRIQ®). Leurs indications varient selon les molécules mais concernent majoritairement le traitement des mélanomes, des cancers pulmonaires ou génito-urinaires. </a:t>
            </a:r>
          </a:p>
          <a:p>
            <a:pPr algn="just"/>
            <a:r>
              <a:rPr lang="fr-FR" sz="1050" dirty="0"/>
              <a:t>Les auteurs </a:t>
            </a:r>
            <a:r>
              <a:rPr lang="fr-FR" sz="1050" dirty="0" smtClean="0"/>
              <a:t>de l’étude ont </a:t>
            </a:r>
            <a:r>
              <a:rPr lang="fr-FR" sz="1050" dirty="0"/>
              <a:t>effectué leur analyse à partir de plusieurs sources de données :</a:t>
            </a:r>
          </a:p>
          <a:p>
            <a:pPr marL="171450" lvl="0" indent="-171450" algn="just">
              <a:buFontTx/>
              <a:buChar char="-"/>
            </a:pPr>
            <a:r>
              <a:rPr lang="fr-FR" sz="1050" dirty="0" smtClean="0"/>
              <a:t>L’analyse </a:t>
            </a:r>
            <a:r>
              <a:rPr lang="fr-FR" sz="1050" dirty="0"/>
              <a:t>de la Base Internationale de Pharmacovigilance de l’Organisation Mondiale de la Santé </a:t>
            </a:r>
            <a:r>
              <a:rPr lang="fr-FR" sz="1050" dirty="0" smtClean="0"/>
              <a:t>(OMS) qui </a:t>
            </a:r>
            <a:r>
              <a:rPr lang="fr-FR" sz="1050" dirty="0"/>
              <a:t>comportait, entre janvier 2009 et janvier 2018, 31059 évènements indésirables en rapport avec l’administration d’ICI dont 613 évènements fatals (193 sous anti-CTLA4, 333 sous </a:t>
            </a:r>
            <a:r>
              <a:rPr lang="fr-FR" sz="1050" dirty="0" smtClean="0"/>
              <a:t>anti-PD-1/PD-L1 </a:t>
            </a:r>
            <a:r>
              <a:rPr lang="fr-FR" sz="1050" dirty="0"/>
              <a:t>et 87 sous association </a:t>
            </a:r>
            <a:r>
              <a:rPr lang="fr-FR" sz="1050" dirty="0" smtClean="0"/>
              <a:t>anti-PD1/PD-L1 </a:t>
            </a:r>
            <a:r>
              <a:rPr lang="fr-FR" sz="1050" dirty="0"/>
              <a:t>et anti-CTLA4). Le type d’évènement indésirable fatal varie en fonction des molécules : </a:t>
            </a:r>
            <a:r>
              <a:rPr lang="fr-FR" sz="1050" dirty="0" smtClean="0"/>
              <a:t>(</a:t>
            </a:r>
            <a:r>
              <a:rPr lang="fr-FR" sz="1050" dirty="0"/>
              <a:t>i) pour l’ipilimumab,  il s’agit principalement de la survenue de colites (</a:t>
            </a:r>
            <a:r>
              <a:rPr lang="fr-FR" sz="1050" dirty="0" smtClean="0"/>
              <a:t>70 %)</a:t>
            </a:r>
            <a:r>
              <a:rPr lang="fr-FR" sz="1050" dirty="0"/>
              <a:t> ; </a:t>
            </a:r>
            <a:r>
              <a:rPr lang="fr-FR" sz="1050" dirty="0" smtClean="0"/>
              <a:t>(</a:t>
            </a:r>
            <a:r>
              <a:rPr lang="fr-FR" sz="1050" dirty="0"/>
              <a:t>ii) </a:t>
            </a:r>
            <a:r>
              <a:rPr lang="fr-FR" sz="1050" dirty="0" smtClean="0"/>
              <a:t>pour le </a:t>
            </a:r>
            <a:r>
              <a:rPr lang="fr-FR" sz="1050" dirty="0"/>
              <a:t>pembrolizumab, </a:t>
            </a:r>
            <a:r>
              <a:rPr lang="fr-FR" sz="1050" dirty="0" smtClean="0"/>
              <a:t>le nivolumab </a:t>
            </a:r>
            <a:r>
              <a:rPr lang="fr-FR" sz="1050" dirty="0"/>
              <a:t>ou </a:t>
            </a:r>
            <a:r>
              <a:rPr lang="fr-FR" sz="1050" dirty="0" smtClean="0"/>
              <a:t>l’atézolizumab</a:t>
            </a:r>
            <a:r>
              <a:rPr lang="fr-FR" sz="1050" dirty="0"/>
              <a:t>, il s’agit plutôt de </a:t>
            </a:r>
            <a:r>
              <a:rPr lang="fr-FR" sz="1050" dirty="0" smtClean="0"/>
              <a:t>pneumonies </a:t>
            </a:r>
            <a:r>
              <a:rPr lang="fr-FR" sz="1050" dirty="0"/>
              <a:t>(</a:t>
            </a:r>
            <a:r>
              <a:rPr lang="fr-FR" sz="1050" dirty="0" smtClean="0"/>
              <a:t>35 %), d’hépatites </a:t>
            </a:r>
            <a:r>
              <a:rPr lang="fr-FR" sz="1050" dirty="0"/>
              <a:t>(</a:t>
            </a:r>
            <a:r>
              <a:rPr lang="fr-FR" sz="1050" dirty="0" smtClean="0"/>
              <a:t>22 %) </a:t>
            </a:r>
            <a:r>
              <a:rPr lang="fr-FR" sz="1050" dirty="0"/>
              <a:t>et </a:t>
            </a:r>
            <a:r>
              <a:rPr lang="fr-FR" sz="1050" dirty="0" smtClean="0"/>
              <a:t>d’évènements neurologiques </a:t>
            </a:r>
            <a:r>
              <a:rPr lang="fr-FR" sz="1050" dirty="0"/>
              <a:t>(encéphalite ou myasthénie grave ; </a:t>
            </a:r>
            <a:r>
              <a:rPr lang="fr-FR" sz="1050" dirty="0" smtClean="0"/>
              <a:t>15 %)</a:t>
            </a:r>
            <a:r>
              <a:rPr lang="fr-FR" sz="1050" dirty="0"/>
              <a:t> ; (iii)  en cas d’association, les décès sont en lien avec une colite (</a:t>
            </a:r>
            <a:r>
              <a:rPr lang="fr-FR" sz="1050" dirty="0" smtClean="0"/>
              <a:t>37 %), </a:t>
            </a:r>
            <a:r>
              <a:rPr lang="fr-FR" sz="1050" dirty="0"/>
              <a:t>une myocardite </a:t>
            </a:r>
            <a:r>
              <a:rPr lang="fr-FR" sz="1050" dirty="0" smtClean="0"/>
              <a:t>(25 %) </a:t>
            </a:r>
            <a:r>
              <a:rPr lang="fr-FR" sz="1050" dirty="0"/>
              <a:t>une hépatite (</a:t>
            </a:r>
            <a:r>
              <a:rPr lang="fr-FR" sz="1050" dirty="0" smtClean="0"/>
              <a:t>22 %), </a:t>
            </a:r>
            <a:r>
              <a:rPr lang="fr-FR" sz="1050" dirty="0"/>
              <a:t>une pneumonie (</a:t>
            </a:r>
            <a:r>
              <a:rPr lang="fr-FR" sz="1050" dirty="0" smtClean="0"/>
              <a:t>14 %) ou </a:t>
            </a:r>
            <a:r>
              <a:rPr lang="fr-FR" sz="1050" dirty="0"/>
              <a:t>une myosite (</a:t>
            </a:r>
            <a:r>
              <a:rPr lang="fr-FR" sz="1050" dirty="0" smtClean="0"/>
              <a:t>13 %). </a:t>
            </a:r>
            <a:r>
              <a:rPr lang="fr-FR" sz="1050" dirty="0"/>
              <a:t>Les myocardites, qui constituent l’évènement indésirable à plus gros risque de mortalité, sont souvent concomitantes des myosites ou des myasthénies graves. La médiane de survenue des effets indésirables fatals est de 40 jours après le début du traitement pour les ICI administrés en monothérapie et de 14,5 jours en cas d’association. </a:t>
            </a:r>
            <a:endParaRPr lang="fr-FR" sz="1050" dirty="0" smtClean="0"/>
          </a:p>
          <a:p>
            <a:pPr marL="171450" lvl="0" indent="-171450" algn="just">
              <a:buFontTx/>
              <a:buChar char="-"/>
            </a:pPr>
            <a:r>
              <a:rPr lang="fr-FR" sz="1050" dirty="0" smtClean="0"/>
              <a:t>Une </a:t>
            </a:r>
            <a:r>
              <a:rPr lang="fr-FR" sz="1050" dirty="0"/>
              <a:t>étude multicentrique internationale effectuée à partir des données de 7 centres de traitements qui a colligé 3345 patients traités par ICI et </a:t>
            </a:r>
            <a:r>
              <a:rPr lang="fr-FR" sz="1050" dirty="0" smtClean="0"/>
              <a:t>qui a </a:t>
            </a:r>
            <a:r>
              <a:rPr lang="fr-FR" sz="1050" dirty="0"/>
              <a:t>rapporté 21 évènements indésirables fatals (7 sous anti-CTLA4, 9 sous </a:t>
            </a:r>
            <a:r>
              <a:rPr lang="fr-FR" sz="1050" dirty="0" smtClean="0"/>
              <a:t>anti-PD-1 </a:t>
            </a:r>
            <a:r>
              <a:rPr lang="fr-FR" sz="1050" dirty="0"/>
              <a:t>et 5 sous association </a:t>
            </a:r>
            <a:r>
              <a:rPr lang="fr-FR" sz="1050" dirty="0" smtClean="0"/>
              <a:t>anti-PD-1</a:t>
            </a:r>
            <a:r>
              <a:rPr lang="fr-FR" sz="1050" dirty="0"/>
              <a:t>/ </a:t>
            </a:r>
            <a:r>
              <a:rPr lang="fr-FR" sz="1050" dirty="0" smtClean="0"/>
              <a:t>anti-CTLA4</a:t>
            </a:r>
            <a:r>
              <a:rPr lang="fr-FR" sz="1050" dirty="0"/>
              <a:t>). Les évènements indésirables fatals observés sont une myocardite (6 cas dont 3 concomitant d’une myosite), 6 cas de colite/entérite, 5 cas </a:t>
            </a:r>
            <a:r>
              <a:rPr lang="fr-FR" sz="1050" dirty="0" smtClean="0"/>
              <a:t>d’hépatites </a:t>
            </a:r>
            <a:r>
              <a:rPr lang="fr-FR" sz="1050" dirty="0"/>
              <a:t>et 5 cas d’évènements indésirables neurologiques. La médiane de survenue de ces effets est de 15 jours après le début du traitement et celle de survenue du décès de 32 jours. L’évolution des myocardites et hépatites se fait plutôt sur un mode fulminant. </a:t>
            </a:r>
            <a:endParaRPr lang="fr-FR" sz="1050" dirty="0" smtClean="0"/>
          </a:p>
          <a:p>
            <a:pPr marL="171450" lvl="0" indent="-171450" algn="just">
              <a:buFontTx/>
              <a:buChar char="-"/>
            </a:pPr>
            <a:r>
              <a:rPr lang="fr-FR" sz="1050" dirty="0"/>
              <a:t>U</a:t>
            </a:r>
            <a:r>
              <a:rPr lang="fr-FR" sz="1050" dirty="0" smtClean="0"/>
              <a:t>ne </a:t>
            </a:r>
            <a:r>
              <a:rPr lang="fr-FR" sz="1050" dirty="0"/>
              <a:t>méta-analyse effectuée à partir d’une revue de la littérature sur 19217 patients exposés à un </a:t>
            </a:r>
            <a:r>
              <a:rPr lang="fr-FR" sz="1050" dirty="0" smtClean="0"/>
              <a:t>ICI</a:t>
            </a:r>
            <a:r>
              <a:rPr lang="fr-FR" sz="1050" dirty="0"/>
              <a:t> </a:t>
            </a:r>
            <a:r>
              <a:rPr lang="fr-FR" sz="1050" dirty="0" smtClean="0"/>
              <a:t>montrait que c’est </a:t>
            </a:r>
            <a:r>
              <a:rPr lang="fr-FR" sz="1050" dirty="0"/>
              <a:t>chez les patients traités </a:t>
            </a:r>
            <a:r>
              <a:rPr lang="fr-FR" sz="1050" dirty="0" smtClean="0"/>
              <a:t>par anti-PD-1/PD-L1 </a:t>
            </a:r>
            <a:r>
              <a:rPr lang="fr-FR" sz="1050" dirty="0"/>
              <a:t>en monothérapie qu’il est observé le taux d’évènements fatals le plus faible. En accord avec les données de la Base Internationale de Pharmacovigilance et celles de l’étude multicentrique internationale, la survenue de colite est la cause de décès la plus fréquente pour l’</a:t>
            </a:r>
            <a:r>
              <a:rPr lang="fr-FR" sz="1050" dirty="0" err="1"/>
              <a:t>ipilimumab</a:t>
            </a:r>
            <a:r>
              <a:rPr lang="fr-FR" sz="1050" dirty="0"/>
              <a:t>, la pneumonie </a:t>
            </a:r>
            <a:r>
              <a:rPr lang="fr-FR" sz="1050" dirty="0" smtClean="0"/>
              <a:t>pour le </a:t>
            </a:r>
            <a:r>
              <a:rPr lang="fr-FR" sz="1050" dirty="0" err="1"/>
              <a:t>pembrolizumab</a:t>
            </a:r>
            <a:r>
              <a:rPr lang="fr-FR" sz="1050" dirty="0"/>
              <a:t>, </a:t>
            </a:r>
            <a:r>
              <a:rPr lang="fr-FR" sz="1050" dirty="0" smtClean="0"/>
              <a:t>le </a:t>
            </a:r>
            <a:r>
              <a:rPr lang="fr-FR" sz="1050" dirty="0" err="1" smtClean="0"/>
              <a:t>nivolumab</a:t>
            </a:r>
            <a:r>
              <a:rPr lang="fr-FR" sz="1050" dirty="0" smtClean="0"/>
              <a:t> ou l’</a:t>
            </a:r>
            <a:r>
              <a:rPr lang="fr-FR" sz="1050" dirty="0" err="1" smtClean="0"/>
              <a:t>atézolizumab</a:t>
            </a:r>
            <a:r>
              <a:rPr lang="fr-FR" sz="1050" dirty="0" smtClean="0"/>
              <a:t> et </a:t>
            </a:r>
            <a:r>
              <a:rPr lang="fr-FR" sz="1050" dirty="0"/>
              <a:t>les évènements cardiaques et pulmonaires pour l’association. </a:t>
            </a:r>
          </a:p>
          <a:p>
            <a:pPr lvl="0" algn="just"/>
            <a:endParaRPr lang="fr-FR" sz="900" dirty="0"/>
          </a:p>
          <a:p>
            <a:pPr algn="just"/>
            <a:r>
              <a:rPr lang="fr-FR" sz="1050" dirty="0"/>
              <a:t>Même si la fréquence globale de ces évènements indésirables fatals reste faible (0,3 à 1,3 %), leur existence doit être présente à l’esprit des oncologues en raison de leur court délai de survenue après l’initiation du traitement et surtout </a:t>
            </a:r>
            <a:r>
              <a:rPr lang="fr-FR" sz="1050" dirty="0" smtClean="0"/>
              <a:t>d’une possible évolution </a:t>
            </a:r>
            <a:r>
              <a:rPr lang="fr-FR" sz="1050" dirty="0"/>
              <a:t>très rapide vers le décès impliquant la mise en place </a:t>
            </a:r>
            <a:r>
              <a:rPr lang="fr-FR" sz="1050" dirty="0" smtClean="0"/>
              <a:t>dès </a:t>
            </a:r>
            <a:r>
              <a:rPr lang="fr-FR" sz="1050" dirty="0"/>
              <a:t>les </a:t>
            </a:r>
            <a:r>
              <a:rPr lang="fr-FR" sz="1050" dirty="0" smtClean="0"/>
              <a:t>1</a:t>
            </a:r>
            <a:r>
              <a:rPr lang="fr-FR" sz="1050" baseline="30000" dirty="0" smtClean="0"/>
              <a:t>ers</a:t>
            </a:r>
            <a:r>
              <a:rPr lang="fr-FR" sz="1050" dirty="0" smtClean="0"/>
              <a:t> </a:t>
            </a:r>
            <a:r>
              <a:rPr lang="fr-FR" sz="1050" dirty="0"/>
              <a:t>symptômes d’un traitement par glucocorticoïdes ou </a:t>
            </a:r>
            <a:r>
              <a:rPr lang="fr-FR" sz="1050" dirty="0" err="1"/>
              <a:t>immunomodulateurs</a:t>
            </a:r>
            <a:r>
              <a:rPr lang="fr-FR" sz="1050" dirty="0" smtClean="0"/>
              <a:t>.   </a:t>
            </a:r>
          </a:p>
          <a:p>
            <a:pPr algn="just"/>
            <a:endParaRPr lang="fr-FR" sz="900" dirty="0" smtClean="0"/>
          </a:p>
          <a:p>
            <a:pPr algn="just"/>
            <a:r>
              <a:rPr lang="fr-FR" sz="900" dirty="0" smtClean="0"/>
              <a:t>(1) JAMA </a:t>
            </a:r>
            <a:r>
              <a:rPr lang="fr-FR" sz="900" dirty="0" err="1"/>
              <a:t>Oncol</a:t>
            </a:r>
            <a:r>
              <a:rPr lang="fr-FR" sz="900" dirty="0"/>
              <a:t>. </a:t>
            </a:r>
            <a:r>
              <a:rPr lang="fr-FR" sz="900" dirty="0" err="1"/>
              <a:t>Published</a:t>
            </a:r>
            <a:r>
              <a:rPr lang="fr-FR" sz="900" dirty="0"/>
              <a:t> online </a:t>
            </a:r>
            <a:r>
              <a:rPr lang="fr-FR" sz="900" dirty="0" err="1"/>
              <a:t>September</a:t>
            </a:r>
            <a:r>
              <a:rPr lang="fr-FR" sz="900" dirty="0"/>
              <a:t> 13, 2018. </a:t>
            </a:r>
            <a:r>
              <a:rPr lang="fr-FR" sz="900" dirty="0" smtClean="0"/>
              <a:t>doi:10.1001/jamaoncol.2018.3923</a:t>
            </a:r>
            <a:endParaRPr lang="fr-FR" sz="900" dirty="0"/>
          </a:p>
        </p:txBody>
      </p:sp>
      <p:sp>
        <p:nvSpPr>
          <p:cNvPr id="9" name="ZoneTexte 8"/>
          <p:cNvSpPr txBox="1"/>
          <p:nvPr/>
        </p:nvSpPr>
        <p:spPr>
          <a:xfrm>
            <a:off x="-14817" y="9622487"/>
            <a:ext cx="3168352" cy="276999"/>
          </a:xfrm>
          <a:prstGeom prst="rect">
            <a:avLst/>
          </a:prstGeom>
          <a:noFill/>
        </p:spPr>
        <p:txBody>
          <a:bodyPr wrap="square" rtlCol="0">
            <a:spAutoFit/>
          </a:bodyPr>
          <a:lstStyle/>
          <a:p>
            <a:r>
              <a:rPr lang="fr-FR" sz="1200" dirty="0" smtClean="0">
                <a:solidFill>
                  <a:schemeClr val="bg1">
                    <a:lumMod val="50000"/>
                  </a:schemeClr>
                </a:solidFill>
              </a:rPr>
              <a:t>Brèves en </a:t>
            </a:r>
            <a:r>
              <a:rPr lang="fr-FR" sz="1200" dirty="0" err="1" smtClean="0">
                <a:solidFill>
                  <a:schemeClr val="bg1">
                    <a:lumMod val="50000"/>
                  </a:schemeClr>
                </a:solidFill>
              </a:rPr>
              <a:t>Pharmacosurveillance</a:t>
            </a:r>
            <a:r>
              <a:rPr lang="fr-FR" sz="1200" dirty="0" smtClean="0">
                <a:solidFill>
                  <a:schemeClr val="bg1">
                    <a:lumMod val="50000"/>
                  </a:schemeClr>
                </a:solidFill>
              </a:rPr>
              <a:t> numéro 60</a:t>
            </a:r>
            <a:endParaRPr lang="fr-FR" sz="1200" dirty="0">
              <a:solidFill>
                <a:schemeClr val="bg1">
                  <a:lumMod val="50000"/>
                </a:schemeClr>
              </a:solidFill>
            </a:endParaRPr>
          </a:p>
        </p:txBody>
      </p:sp>
      <p:sp>
        <p:nvSpPr>
          <p:cNvPr id="12" name="ZoneTexte 11"/>
          <p:cNvSpPr txBox="1"/>
          <p:nvPr/>
        </p:nvSpPr>
        <p:spPr>
          <a:xfrm>
            <a:off x="6309320" y="9622487"/>
            <a:ext cx="548680" cy="283513"/>
          </a:xfrm>
          <a:prstGeom prst="rect">
            <a:avLst/>
          </a:prstGeom>
          <a:noFill/>
        </p:spPr>
        <p:txBody>
          <a:bodyPr wrap="square" rtlCol="0">
            <a:spAutoFit/>
          </a:bodyPr>
          <a:lstStyle/>
          <a:p>
            <a:pPr algn="ctr"/>
            <a:r>
              <a:rPr lang="fr-FR" sz="1200" dirty="0">
                <a:solidFill>
                  <a:schemeClr val="bg1">
                    <a:lumMod val="50000"/>
                  </a:schemeClr>
                </a:solidFill>
              </a:rPr>
              <a:t>3</a:t>
            </a:r>
          </a:p>
        </p:txBody>
      </p:sp>
      <p:sp>
        <p:nvSpPr>
          <p:cNvPr id="8" name="ZoneTexte 7"/>
          <p:cNvSpPr txBox="1"/>
          <p:nvPr/>
        </p:nvSpPr>
        <p:spPr>
          <a:xfrm>
            <a:off x="122362" y="8553400"/>
            <a:ext cx="6624736" cy="1015663"/>
          </a:xfrm>
          <a:prstGeom prst="rect">
            <a:avLst/>
          </a:prstGeom>
          <a:solidFill>
            <a:schemeClr val="accent1">
              <a:lumMod val="60000"/>
              <a:lumOff val="40000"/>
            </a:schemeClr>
          </a:solidFill>
        </p:spPr>
        <p:txBody>
          <a:bodyPr wrap="square" rtlCol="0">
            <a:spAutoFit/>
          </a:bodyPr>
          <a:lstStyle/>
          <a:p>
            <a:pPr lvl="0" algn="just" fontAlgn="base">
              <a:spcBef>
                <a:spcPct val="0"/>
              </a:spcBef>
            </a:pPr>
            <a:r>
              <a:rPr lang="fr-FR" sz="1200" b="1" dirty="0">
                <a:latin typeface="Calibri" pitchFamily="34" charset="0"/>
                <a:cs typeface="Arial" pitchFamily="34" charset="0"/>
              </a:rPr>
              <a:t>A QUOI SERT LE CENTRE REGIONAL </a:t>
            </a:r>
            <a:r>
              <a:rPr lang="fr-FR" sz="1200" b="1" dirty="0" smtClean="0">
                <a:latin typeface="Calibri" pitchFamily="34" charset="0"/>
                <a:cs typeface="Arial" pitchFamily="34" charset="0"/>
              </a:rPr>
              <a:t>D’ADDICTOVIGILANCE ? </a:t>
            </a:r>
            <a:r>
              <a:rPr lang="fr-FR" sz="1200" b="1" dirty="0">
                <a:latin typeface="Calibri" pitchFamily="34" charset="0"/>
                <a:cs typeface="Arial" pitchFamily="34" charset="0"/>
              </a:rPr>
              <a:t>QUE PEUT-IL VOUS APPORTER ?</a:t>
            </a:r>
          </a:p>
          <a:p>
            <a:pPr lvl="0" algn="just" fontAlgn="base">
              <a:spcBef>
                <a:spcPct val="0"/>
              </a:spcBef>
            </a:pPr>
            <a:r>
              <a:rPr lang="fr-FR" sz="1200" dirty="0">
                <a:latin typeface="Calibri" pitchFamily="34" charset="0"/>
                <a:cs typeface="Arial" pitchFamily="34" charset="0"/>
              </a:rPr>
              <a:t>- Il répond à vos questions concernant l’abus ou la dépendance à toute substance active ayant un effet psychoactif, médicamenteux ou non (hormis alcool et tabac).</a:t>
            </a:r>
          </a:p>
          <a:p>
            <a:pPr lvl="0" algn="just" fontAlgn="base">
              <a:spcBef>
                <a:spcPct val="0"/>
              </a:spcBef>
            </a:pPr>
            <a:r>
              <a:rPr lang="fr-FR" sz="1200" dirty="0">
                <a:latin typeface="Calibri" pitchFamily="34" charset="0"/>
                <a:cs typeface="Arial" pitchFamily="34" charset="0"/>
              </a:rPr>
              <a:t>- Il évalue vos cas de pharmacodépendance et d’abus (</a:t>
            </a:r>
            <a:r>
              <a:rPr lang="fr-FR" sz="1200" dirty="0" smtClean="0">
                <a:latin typeface="Calibri" pitchFamily="34" charset="0"/>
                <a:cs typeface="Arial" pitchFamily="34" charset="0"/>
              </a:rPr>
              <a:t>médicamenteux </a:t>
            </a:r>
            <a:r>
              <a:rPr lang="fr-FR" sz="1200" dirty="0">
                <a:latin typeface="Calibri" pitchFamily="34" charset="0"/>
                <a:cs typeface="Arial" pitchFamily="34" charset="0"/>
              </a:rPr>
              <a:t>ou non).</a:t>
            </a:r>
          </a:p>
          <a:p>
            <a:pPr lvl="0" algn="ctr" fontAlgn="base">
              <a:spcBef>
                <a:spcPct val="0"/>
              </a:spcBef>
            </a:pPr>
            <a:r>
              <a:rPr lang="fr-FR" sz="1200" dirty="0">
                <a:latin typeface="Calibri" pitchFamily="34" charset="0"/>
                <a:cs typeface="Arial" pitchFamily="34" charset="0"/>
              </a:rPr>
              <a:t> </a:t>
            </a:r>
            <a:r>
              <a:rPr lang="fr-FR" sz="1200" b="1" dirty="0">
                <a:latin typeface="Calibri" pitchFamily="34" charset="0"/>
                <a:cs typeface="Arial" pitchFamily="34" charset="0"/>
              </a:rPr>
              <a:t>Vous pouvez nous contacter à : </a:t>
            </a:r>
            <a:r>
              <a:rPr lang="fr-FR" sz="1200" b="1" dirty="0">
                <a:latin typeface="Calibri" pitchFamily="34" charset="0"/>
                <a:cs typeface="Arial" pitchFamily="34" charset="0"/>
                <a:hlinkClick r:id="rId2"/>
              </a:rPr>
              <a:t>pharmacodependance@chru-lille.fr</a:t>
            </a:r>
            <a:r>
              <a:rPr lang="fr-FR" sz="1200" b="1" dirty="0">
                <a:latin typeface="Calibri" pitchFamily="34" charset="0"/>
                <a:cs typeface="Arial" pitchFamily="34" charset="0"/>
              </a:rPr>
              <a:t> </a:t>
            </a:r>
          </a:p>
        </p:txBody>
      </p:sp>
    </p:spTree>
    <p:extLst>
      <p:ext uri="{BB962C8B-B14F-4D97-AF65-F5344CB8AC3E}">
        <p14:creationId xmlns:p14="http://schemas.microsoft.com/office/powerpoint/2010/main" val="1534929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4817" y="9622487"/>
            <a:ext cx="3168352" cy="276999"/>
          </a:xfrm>
          <a:prstGeom prst="rect">
            <a:avLst/>
          </a:prstGeom>
          <a:noFill/>
        </p:spPr>
        <p:txBody>
          <a:bodyPr wrap="square" rtlCol="0">
            <a:spAutoFit/>
          </a:bodyPr>
          <a:lstStyle/>
          <a:p>
            <a:r>
              <a:rPr lang="fr-FR" sz="1200" dirty="0" smtClean="0">
                <a:solidFill>
                  <a:schemeClr val="bg1">
                    <a:lumMod val="50000"/>
                  </a:schemeClr>
                </a:solidFill>
              </a:rPr>
              <a:t>Brèves en </a:t>
            </a:r>
            <a:r>
              <a:rPr lang="fr-FR" sz="1200" dirty="0" err="1" smtClean="0">
                <a:solidFill>
                  <a:schemeClr val="bg1">
                    <a:lumMod val="50000"/>
                  </a:schemeClr>
                </a:solidFill>
              </a:rPr>
              <a:t>Pharmacosurveillance</a:t>
            </a:r>
            <a:r>
              <a:rPr lang="fr-FR" sz="1200" dirty="0" smtClean="0">
                <a:solidFill>
                  <a:schemeClr val="bg1">
                    <a:lumMod val="50000"/>
                  </a:schemeClr>
                </a:solidFill>
              </a:rPr>
              <a:t> numéro 60</a:t>
            </a:r>
            <a:endParaRPr lang="fr-FR" sz="1200" dirty="0">
              <a:solidFill>
                <a:schemeClr val="bg1">
                  <a:lumMod val="50000"/>
                </a:schemeClr>
              </a:solidFill>
            </a:endParaRPr>
          </a:p>
        </p:txBody>
      </p:sp>
      <p:sp>
        <p:nvSpPr>
          <p:cNvPr id="11" name="ZoneTexte 10"/>
          <p:cNvSpPr txBox="1"/>
          <p:nvPr/>
        </p:nvSpPr>
        <p:spPr>
          <a:xfrm>
            <a:off x="6309320" y="9622487"/>
            <a:ext cx="548680" cy="283513"/>
          </a:xfrm>
          <a:prstGeom prst="rect">
            <a:avLst/>
          </a:prstGeom>
          <a:noFill/>
        </p:spPr>
        <p:txBody>
          <a:bodyPr wrap="square" rtlCol="0">
            <a:spAutoFit/>
          </a:bodyPr>
          <a:lstStyle/>
          <a:p>
            <a:pPr algn="ctr"/>
            <a:r>
              <a:rPr lang="fr-FR" sz="1200" dirty="0" smtClean="0">
                <a:solidFill>
                  <a:schemeClr val="bg1">
                    <a:lumMod val="50000"/>
                  </a:schemeClr>
                </a:solidFill>
              </a:rPr>
              <a:t>4</a:t>
            </a:r>
            <a:endParaRPr lang="fr-FR" sz="1200" dirty="0">
              <a:solidFill>
                <a:schemeClr val="bg1">
                  <a:lumMod val="50000"/>
                </a:schemeClr>
              </a:solidFill>
            </a:endParaRPr>
          </a:p>
        </p:txBody>
      </p:sp>
      <p:sp>
        <p:nvSpPr>
          <p:cNvPr id="10" name="ZoneTexte 9"/>
          <p:cNvSpPr txBox="1"/>
          <p:nvPr/>
        </p:nvSpPr>
        <p:spPr>
          <a:xfrm>
            <a:off x="116632" y="128464"/>
            <a:ext cx="3456384" cy="8740854"/>
          </a:xfrm>
          <a:prstGeom prst="rect">
            <a:avLst/>
          </a:prstGeom>
          <a:noFill/>
        </p:spPr>
        <p:txBody>
          <a:bodyPr wrap="square" rtlCol="0">
            <a:spAutoFit/>
          </a:bodyPr>
          <a:lstStyle/>
          <a:p>
            <a:pPr algn="just"/>
            <a:r>
              <a:rPr lang="fr-FR" sz="1200" b="1" dirty="0" smtClean="0"/>
              <a:t>OBSERVATION : </a:t>
            </a:r>
            <a:r>
              <a:rPr lang="fr-FR" sz="1100" dirty="0" smtClean="0"/>
              <a:t>Toux </a:t>
            </a:r>
            <a:r>
              <a:rPr lang="fr-FR" sz="1100" dirty="0"/>
              <a:t>chronique et sitagliptine</a:t>
            </a:r>
          </a:p>
          <a:p>
            <a:pPr algn="just"/>
            <a:r>
              <a:rPr lang="fr-FR" sz="1100" dirty="0"/>
              <a:t> </a:t>
            </a:r>
          </a:p>
          <a:p>
            <a:pPr algn="just"/>
            <a:r>
              <a:rPr lang="fr-FR" sz="1100" i="1" dirty="0"/>
              <a:t>Un patient âgé de 64 ans est gêné par une toux chronique depuis 2 ans. Il a pour principaux antécédents une hypertension artérielle, un syndrome d’apnée du sommeil et un emphysème. Il est traité en raison d’un diabète de type 2 par </a:t>
            </a:r>
            <a:r>
              <a:rPr lang="fr-FR" sz="1100" i="1" dirty="0" smtClean="0"/>
              <a:t>sitagliptine </a:t>
            </a:r>
            <a:r>
              <a:rPr lang="fr-FR" sz="1100" i="1" dirty="0"/>
              <a:t>depuis 2016. Aucune étiologie </a:t>
            </a:r>
            <a:r>
              <a:rPr lang="fr-FR" sz="1100" i="1" dirty="0" smtClean="0"/>
              <a:t>n’a </a:t>
            </a:r>
            <a:r>
              <a:rPr lang="fr-FR" sz="1100" i="1" dirty="0"/>
              <a:t>pu être mise en évidence et la radiographie du thorax est normale. En 2018, la sitagliptine est arrêtée au profit </a:t>
            </a:r>
            <a:r>
              <a:rPr lang="fr-FR" sz="1100" i="1" dirty="0" smtClean="0"/>
              <a:t>d’un </a:t>
            </a:r>
            <a:r>
              <a:rPr lang="fr-FR" sz="1100" i="1" dirty="0"/>
              <a:t>autre </a:t>
            </a:r>
            <a:r>
              <a:rPr lang="fr-FR" sz="1100" i="1" dirty="0" smtClean="0"/>
              <a:t>antidiabétique</a:t>
            </a:r>
            <a:r>
              <a:rPr lang="fr-FR" sz="1100" i="1" dirty="0"/>
              <a:t>. Au cours des 3 mois suivant l’arrêt du traitement, la toux a progressivement régressé.</a:t>
            </a:r>
            <a:endParaRPr lang="fr-FR" sz="1100" dirty="0"/>
          </a:p>
          <a:p>
            <a:pPr algn="just"/>
            <a:r>
              <a:rPr lang="fr-FR" sz="1100" dirty="0"/>
              <a:t> </a:t>
            </a:r>
          </a:p>
          <a:p>
            <a:pPr algn="just"/>
            <a:r>
              <a:rPr lang="fr-FR" sz="1100" dirty="0"/>
              <a:t>Bien que les </a:t>
            </a:r>
            <a:r>
              <a:rPr lang="fr-FR" sz="1100" dirty="0" smtClean="0"/>
              <a:t>monographies, </a:t>
            </a:r>
            <a:r>
              <a:rPr lang="fr-FR" sz="1100" dirty="0"/>
              <a:t>française et </a:t>
            </a:r>
            <a:r>
              <a:rPr lang="fr-FR" sz="1100" dirty="0" smtClean="0"/>
              <a:t>internationales, </a:t>
            </a:r>
            <a:r>
              <a:rPr lang="fr-FR" sz="1100" dirty="0"/>
              <a:t>ne décrivent pas de toux chronique comme effet indésirable de la sitagliptine, cette observation n’est pas un cas isolé. En effet, à ce jour, 315 cas de ce type sont enregistrés dans la base de données de pharmacovigilance « </a:t>
            </a:r>
            <a:r>
              <a:rPr lang="fr-FR" sz="1100" dirty="0" err="1"/>
              <a:t>Vigilyze</a:t>
            </a:r>
            <a:r>
              <a:rPr lang="fr-FR" sz="1100" dirty="0"/>
              <a:t> » de </a:t>
            </a:r>
            <a:r>
              <a:rPr lang="fr-FR" sz="1100" dirty="0" smtClean="0"/>
              <a:t>l’Organisation Mondiale </a:t>
            </a:r>
            <a:r>
              <a:rPr lang="fr-FR" sz="1100" dirty="0"/>
              <a:t>de la Santé (OMS) et 3 dans la Base Nationale de Pharmacovigilance. La littérature médicale rapporte également des cas chez des patients traités par </a:t>
            </a:r>
            <a:r>
              <a:rPr lang="fr-FR" sz="1100" dirty="0" smtClean="0"/>
              <a:t>gliptines </a:t>
            </a:r>
            <a:r>
              <a:rPr lang="fr-FR" sz="1100" dirty="0"/>
              <a:t>(toutes confondues) et jusqu’à 5-6 % des patients traités par sitagliptine présenteraient une </a:t>
            </a:r>
            <a:r>
              <a:rPr lang="fr-FR" sz="1100" dirty="0" smtClean="0"/>
              <a:t>toux</a:t>
            </a:r>
            <a:r>
              <a:rPr lang="fr-FR" sz="1100" baseline="30000" dirty="0"/>
              <a:t> </a:t>
            </a:r>
            <a:r>
              <a:rPr lang="fr-FR" sz="1100" dirty="0" smtClean="0"/>
              <a:t>(1-3). </a:t>
            </a:r>
            <a:endParaRPr lang="fr-FR" sz="1100" dirty="0"/>
          </a:p>
          <a:p>
            <a:pPr algn="just"/>
            <a:r>
              <a:rPr lang="fr-FR" sz="1100" dirty="0"/>
              <a:t> </a:t>
            </a:r>
          </a:p>
          <a:p>
            <a:pPr algn="just"/>
            <a:r>
              <a:rPr lang="fr-FR" sz="1100" dirty="0"/>
              <a:t>La sitagliptine agit en inhibant la </a:t>
            </a:r>
            <a:r>
              <a:rPr lang="fr-FR" sz="1100" dirty="0" err="1" smtClean="0"/>
              <a:t>dipeptidylpeptidase</a:t>
            </a:r>
            <a:r>
              <a:rPr lang="fr-FR" sz="1100" dirty="0" smtClean="0"/>
              <a:t> IV (DPP-IV). </a:t>
            </a:r>
            <a:r>
              <a:rPr lang="fr-FR" sz="1100" dirty="0"/>
              <a:t>Cette enzyme est une peptidase membranaire qui dégrade la GLP-1 (</a:t>
            </a:r>
            <a:r>
              <a:rPr lang="fr-FR" sz="1100" dirty="0" smtClean="0"/>
              <a:t>stimulant </a:t>
            </a:r>
            <a:r>
              <a:rPr lang="fr-FR" sz="1100" dirty="0"/>
              <a:t>la sécrétion d’insuline), d’où l’action antidiabétique de son inhibiteur. La physiopathologie de cet effet indésirable serait en rapport avec une augmentation des taux sériques de </a:t>
            </a:r>
            <a:r>
              <a:rPr lang="fr-FR" sz="1100" dirty="0" smtClean="0"/>
              <a:t>substance P (4) </a:t>
            </a:r>
            <a:r>
              <a:rPr lang="fr-FR" sz="1100" dirty="0"/>
              <a:t>provoquée par  l’inactivation de la DPP‑IV (la DPP-IV a en effet de nombreuses cibles, dont la </a:t>
            </a:r>
            <a:r>
              <a:rPr lang="fr-FR" sz="1100" dirty="0" smtClean="0"/>
              <a:t>substance P ) (5). </a:t>
            </a:r>
            <a:r>
              <a:rPr lang="fr-FR" sz="1100" dirty="0"/>
              <a:t>Dans certaines études chez l’animal, il a été démontré que la </a:t>
            </a:r>
            <a:r>
              <a:rPr lang="fr-FR" sz="1100" dirty="0" smtClean="0"/>
              <a:t>substance P </a:t>
            </a:r>
            <a:r>
              <a:rPr lang="fr-FR" sz="1100" dirty="0"/>
              <a:t>induit une inflammation neurogénique  pouvant être à l’origine </a:t>
            </a:r>
            <a:r>
              <a:rPr lang="fr-FR" sz="1100" dirty="0" smtClean="0"/>
              <a:t>d’une toux (6). </a:t>
            </a:r>
            <a:r>
              <a:rPr lang="fr-FR" sz="1100" dirty="0"/>
              <a:t>Chez l’Homme, la seule inhibition de la DPP-IV par les gliptines n’entrainerait pas toujours une accumulation symptomatique de </a:t>
            </a:r>
            <a:r>
              <a:rPr lang="fr-FR" sz="1100" dirty="0" smtClean="0"/>
              <a:t>substance P</a:t>
            </a:r>
            <a:r>
              <a:rPr lang="fr-FR" sz="1100" dirty="0"/>
              <a:t>, du fait de sa dégradation par de nombreux systèmes enzymatiques, notamment l’Enzyme de </a:t>
            </a:r>
            <a:r>
              <a:rPr lang="fr-FR" sz="1100" dirty="0" smtClean="0"/>
              <a:t>Conversion (7).</a:t>
            </a:r>
            <a:endParaRPr lang="fr-FR" sz="1100" dirty="0"/>
          </a:p>
          <a:p>
            <a:pPr algn="just"/>
            <a:r>
              <a:rPr lang="fr-FR" sz="1100" dirty="0"/>
              <a:t> </a:t>
            </a:r>
          </a:p>
          <a:p>
            <a:pPr algn="just"/>
            <a:r>
              <a:rPr lang="fr-FR" sz="1100" dirty="0"/>
              <a:t>Ainsi, de manière intéressante, un parallèle peut être fait avec les IEC </a:t>
            </a:r>
            <a:r>
              <a:rPr lang="fr-FR" sz="1100" dirty="0" smtClean="0"/>
              <a:t>(Inhibiteurs </a:t>
            </a:r>
            <a:r>
              <a:rPr lang="fr-FR" sz="1100" dirty="0"/>
              <a:t>de l’Enzyme de Conversion), autre classe </a:t>
            </a:r>
            <a:r>
              <a:rPr lang="fr-FR" sz="1100" dirty="0" smtClean="0"/>
              <a:t>médicamenteuse </a:t>
            </a:r>
            <a:r>
              <a:rPr lang="fr-FR" sz="1100" dirty="0"/>
              <a:t>largement connue pour son effet tussigène. En effet, l’Enzyme de Conversion, </a:t>
            </a:r>
            <a:r>
              <a:rPr lang="fr-FR" sz="1100" dirty="0" smtClean="0"/>
              <a:t>a </a:t>
            </a:r>
            <a:r>
              <a:rPr lang="fr-FR" sz="1100" dirty="0"/>
              <a:t>une activité protéolytique sur la </a:t>
            </a:r>
            <a:r>
              <a:rPr lang="fr-FR" sz="1100" dirty="0" smtClean="0"/>
              <a:t>substance P </a:t>
            </a:r>
            <a:r>
              <a:rPr lang="fr-FR" sz="1100" dirty="0"/>
              <a:t>et sur </a:t>
            </a:r>
            <a:r>
              <a:rPr lang="fr-FR" sz="1100" dirty="0" smtClean="0"/>
              <a:t>la bradykinine (8). </a:t>
            </a:r>
            <a:r>
              <a:rPr lang="fr-FR" sz="1100" dirty="0"/>
              <a:t>Ces deux neuropeptides sont étroitement liés (la bradykinine permettant la libération de </a:t>
            </a:r>
            <a:r>
              <a:rPr lang="fr-FR" sz="1100" dirty="0" smtClean="0"/>
              <a:t>substance P</a:t>
            </a:r>
            <a:r>
              <a:rPr lang="fr-FR" sz="1100" dirty="0"/>
              <a:t>) et seraient impliqués dans la toux chronique observée sous </a:t>
            </a:r>
            <a:r>
              <a:rPr lang="fr-FR" sz="1100" dirty="0" smtClean="0"/>
              <a:t>IEC (9).</a:t>
            </a:r>
            <a:endParaRPr lang="fr-FR" sz="1100" dirty="0"/>
          </a:p>
          <a:p>
            <a:pPr algn="just"/>
            <a:endParaRPr lang="fr-FR" sz="1100" i="1" dirty="0"/>
          </a:p>
        </p:txBody>
      </p:sp>
      <p:sp>
        <p:nvSpPr>
          <p:cNvPr id="5" name="ZoneTexte 4"/>
          <p:cNvSpPr txBox="1"/>
          <p:nvPr/>
        </p:nvSpPr>
        <p:spPr>
          <a:xfrm>
            <a:off x="3606949" y="3152800"/>
            <a:ext cx="3134419" cy="6170920"/>
          </a:xfrm>
          <a:prstGeom prst="rect">
            <a:avLst/>
          </a:prstGeom>
          <a:solidFill>
            <a:schemeClr val="accent3">
              <a:lumMod val="60000"/>
              <a:lumOff val="40000"/>
            </a:schemeClr>
          </a:solidFill>
          <a:ln>
            <a:noFill/>
          </a:ln>
        </p:spPr>
        <p:txBody>
          <a:bodyPr wrap="square" rtlCol="0">
            <a:spAutoFit/>
          </a:bodyPr>
          <a:lstStyle/>
          <a:p>
            <a:pPr algn="just"/>
            <a:r>
              <a:rPr lang="fr-FR" sz="1200" b="1" dirty="0"/>
              <a:t>A </a:t>
            </a:r>
            <a:r>
              <a:rPr lang="fr-FR" sz="1200" b="1" dirty="0" smtClean="0"/>
              <a:t>SUIVRE…</a:t>
            </a:r>
          </a:p>
          <a:p>
            <a:pPr algn="just"/>
            <a:endParaRPr lang="fr-FR" sz="1200" dirty="0"/>
          </a:p>
          <a:p>
            <a:pPr algn="just"/>
            <a:r>
              <a:rPr lang="fr-FR" sz="1100" dirty="0"/>
              <a:t>La survenue de </a:t>
            </a:r>
            <a:r>
              <a:rPr lang="fr-FR" sz="1100" dirty="0" err="1"/>
              <a:t>cristallurie</a:t>
            </a:r>
            <a:r>
              <a:rPr lang="fr-FR" sz="1100" dirty="0"/>
              <a:t> est un évènement indésirable connu </a:t>
            </a:r>
            <a:r>
              <a:rPr lang="fr-FR" sz="1100" dirty="0" smtClean="0"/>
              <a:t>associé </a:t>
            </a:r>
            <a:r>
              <a:rPr lang="fr-FR" sz="1100" dirty="0"/>
              <a:t>à la prise d’amoxicilline ou de l’association amoxicilline/acide clavulanique par voie injectable. Cet évènement indésirable peut être grave puisque, dans un certain nombre de cas, il est associé à une insuffisance rénale aiguë et une épuration </a:t>
            </a:r>
            <a:r>
              <a:rPr lang="fr-FR" sz="1100" dirty="0" smtClean="0"/>
              <a:t>extra-rénale </a:t>
            </a:r>
            <a:r>
              <a:rPr lang="fr-FR" sz="1100" dirty="0"/>
              <a:t>est parfois nécessaire. Cependant, depuis 2010, le nombre de cas notifiés de </a:t>
            </a:r>
            <a:r>
              <a:rPr lang="fr-FR" sz="1100" dirty="0" err="1"/>
              <a:t>cristallurie</a:t>
            </a:r>
            <a:r>
              <a:rPr lang="fr-FR" sz="1100" dirty="0"/>
              <a:t> aux centres régionaux de pharmacovigilance a nettement </a:t>
            </a:r>
            <a:r>
              <a:rPr lang="fr-FR" sz="1100" dirty="0" smtClean="0"/>
              <a:t>augmenté. Il ressort de l’étude de ces cas, que </a:t>
            </a:r>
            <a:r>
              <a:rPr lang="fr-FR" sz="1100" dirty="0"/>
              <a:t>les principaux facteurs favorisants, lors de traitements curatifs, sont de fortes posologies, l’acidité des urines et la présence de traitements associés </a:t>
            </a:r>
            <a:r>
              <a:rPr lang="fr-FR" sz="1100" dirty="0" err="1"/>
              <a:t>néphrotoxiques</a:t>
            </a:r>
            <a:r>
              <a:rPr lang="fr-FR" sz="1100" dirty="0"/>
              <a:t>. Lors de traitements prophylactiques, les facteurs favorisants sont une préparation et une administration </a:t>
            </a:r>
            <a:r>
              <a:rPr lang="fr-FR" sz="1100" dirty="0" smtClean="0"/>
              <a:t>non conformes, </a:t>
            </a:r>
            <a:r>
              <a:rPr lang="fr-FR" sz="1100" dirty="0"/>
              <a:t>une déshydratation et l’acidité des urines. </a:t>
            </a:r>
          </a:p>
          <a:p>
            <a:pPr algn="just"/>
            <a:r>
              <a:rPr lang="fr-FR" sz="1100" dirty="0"/>
              <a:t>Les professionnels de santé doivent donc veiller, conformément aux recommandations </a:t>
            </a:r>
            <a:r>
              <a:rPr lang="fr-FR" sz="1100" dirty="0" smtClean="0"/>
              <a:t>consultables </a:t>
            </a:r>
            <a:r>
              <a:rPr lang="fr-FR" sz="1100" dirty="0"/>
              <a:t>sur le site de l’ANSM (1),  à respecter le schéma posologique, le mode de préparation et d’administration des perfusions, à</a:t>
            </a:r>
            <a:r>
              <a:rPr lang="fr-FR" sz="1100" dirty="0" smtClean="0"/>
              <a:t> </a:t>
            </a:r>
            <a:r>
              <a:rPr lang="fr-FR" sz="1100" dirty="0"/>
              <a:t>maintenir la diurèse des patients en assurant une bonne hydratation et </a:t>
            </a:r>
            <a:r>
              <a:rPr lang="fr-FR" sz="1100" dirty="0" smtClean="0"/>
              <a:t>à alcaliniser </a:t>
            </a:r>
            <a:r>
              <a:rPr lang="fr-FR" sz="1100" dirty="0"/>
              <a:t>les urines des patients présentant un ou plusieurs facteurs favorisants. En cas de traitement curatif à forte posologie, des dosages résiduels d’amoxicilline sérique sont recommandés afin d’adapter au mieux la posologie.  </a:t>
            </a:r>
          </a:p>
          <a:p>
            <a:pPr algn="just"/>
            <a:r>
              <a:rPr lang="fr-FR" sz="1200" dirty="0"/>
              <a:t> </a:t>
            </a:r>
          </a:p>
          <a:p>
            <a:pPr lvl="0"/>
            <a:r>
              <a:rPr lang="fr-FR" sz="1000" u="sng" dirty="0" smtClean="0">
                <a:hlinkClick r:id="rId2"/>
              </a:rPr>
              <a:t>(1) https</a:t>
            </a:r>
            <a:r>
              <a:rPr lang="fr-FR" sz="1000" u="sng" dirty="0">
                <a:hlinkClick r:id="rId2"/>
              </a:rPr>
              <a:t>://ansm.sante.fr/S-informer/Points-d-information-Points-d-information/Rappel-du-bon-usage-de-l-amoxicilline-injectable-pour-diminuer-le-risque-de-cristalluries-Point-d-information</a:t>
            </a:r>
            <a:r>
              <a:rPr lang="fr-FR" sz="1000" dirty="0"/>
              <a:t> </a:t>
            </a:r>
          </a:p>
        </p:txBody>
      </p:sp>
      <p:sp>
        <p:nvSpPr>
          <p:cNvPr id="2" name="ZoneTexte 1"/>
          <p:cNvSpPr txBox="1"/>
          <p:nvPr/>
        </p:nvSpPr>
        <p:spPr>
          <a:xfrm>
            <a:off x="3573016" y="272480"/>
            <a:ext cx="3134419" cy="2723823"/>
          </a:xfrm>
          <a:prstGeom prst="rect">
            <a:avLst/>
          </a:prstGeom>
          <a:noFill/>
        </p:spPr>
        <p:txBody>
          <a:bodyPr wrap="square" rtlCol="0">
            <a:spAutoFit/>
          </a:bodyPr>
          <a:lstStyle/>
          <a:p>
            <a:pPr algn="just"/>
            <a:r>
              <a:rPr lang="fr-FR" sz="1100" dirty="0"/>
              <a:t>Il est par ailleurs bien décrit que l’association d’un IEC avec un inhibiteur de la DPP-IV augmente le risque d’</a:t>
            </a:r>
            <a:r>
              <a:rPr lang="fr-FR" sz="1100" dirty="0" err="1"/>
              <a:t>angiœdème</a:t>
            </a:r>
            <a:r>
              <a:rPr lang="fr-FR" sz="1100" dirty="0"/>
              <a:t>. Le mécanisme physiopathologique impliquerait une nouvelle fois la substance P et la bradykinine (10). Cet effet indésirable, potentiellement mortel, doit déjà être pris en compte lors d’une association IEC-</a:t>
            </a:r>
            <a:r>
              <a:rPr lang="fr-FR" sz="1100" dirty="0" err="1"/>
              <a:t>gliptine</a:t>
            </a:r>
            <a:r>
              <a:rPr lang="fr-FR" sz="1100" dirty="0"/>
              <a:t>.</a:t>
            </a:r>
          </a:p>
          <a:p>
            <a:pPr algn="just"/>
            <a:r>
              <a:rPr lang="fr-FR" sz="1100" dirty="0"/>
              <a:t> </a:t>
            </a:r>
          </a:p>
          <a:p>
            <a:pPr algn="just"/>
            <a:r>
              <a:rPr lang="fr-FR" sz="1100" dirty="0"/>
              <a:t> </a:t>
            </a:r>
          </a:p>
          <a:p>
            <a:pPr algn="just"/>
            <a:r>
              <a:rPr lang="en-US" sz="900" dirty="0"/>
              <a:t>(1) Respiratory Medicine Case Reports. 2016; 18:10-13</a:t>
            </a:r>
            <a:r>
              <a:rPr lang="fr-FR" sz="900" dirty="0"/>
              <a:t>; </a:t>
            </a:r>
            <a:r>
              <a:rPr lang="en-US" sz="900" dirty="0"/>
              <a:t>(2) J. Family Med. Prim. Care. 2014; 3(4):456-457</a:t>
            </a:r>
            <a:r>
              <a:rPr lang="fr-FR" sz="900" dirty="0"/>
              <a:t>; </a:t>
            </a:r>
            <a:r>
              <a:rPr lang="en-US" sz="900" dirty="0"/>
              <a:t>(3) Allergy, Asthma &amp; Clinical Immunology. 2010; 6-8;(4) </a:t>
            </a:r>
            <a:r>
              <a:rPr lang="en-US" sz="900" dirty="0" err="1"/>
              <a:t>Behavioural</a:t>
            </a:r>
            <a:r>
              <a:rPr lang="en-US" sz="900" dirty="0"/>
              <a:t> Brain Research. 2006; 166:230-235; (5) Frontiers in Bioscience. 2008; 13:3648-3660; (6) Am. Rev. </a:t>
            </a:r>
            <a:r>
              <a:rPr lang="en-US" sz="900" dirty="0" err="1"/>
              <a:t>Respir</a:t>
            </a:r>
            <a:r>
              <a:rPr lang="en-US" sz="900" dirty="0"/>
              <a:t>. Dis. 1993; 148:1628-1632; (7) Biol. Chem. 2011; 392:217-221; (8) Peptides. 1984; 5:769-776; (9) Chest. 2006; 129:supplement 169s-173s; (10) Hypertension. 2009; 54:516-523.</a:t>
            </a:r>
            <a:endParaRPr lang="fr-FR" sz="900" dirty="0"/>
          </a:p>
        </p:txBody>
      </p:sp>
    </p:spTree>
    <p:extLst>
      <p:ext uri="{BB962C8B-B14F-4D97-AF65-F5344CB8AC3E}">
        <p14:creationId xmlns:p14="http://schemas.microsoft.com/office/powerpoint/2010/main" val="3155698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637</Words>
  <Application>Microsoft Office PowerPoint</Application>
  <PresentationFormat>Format A4 (210 x 297 mm)</PresentationFormat>
  <Paragraphs>158</Paragraphs>
  <Slides>4</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Webdings</vt:lpstr>
      <vt:lpstr>Wingdings</vt:lpstr>
      <vt:lpstr>Thème Office</vt:lpstr>
      <vt:lpstr>Présentation PowerPoint</vt:lpstr>
      <vt:lpstr>Présentation PowerPoint</vt:lpstr>
      <vt:lpstr>Présentation PowerPoint</vt:lpstr>
      <vt:lpstr>Présentation PowerPoint</vt:lpstr>
    </vt:vector>
  </TitlesOfParts>
  <Company>Chru-Lille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GAUTIER Sophie</dc:creator>
  <cp:lastModifiedBy>BENE JOHANA</cp:lastModifiedBy>
  <cp:revision>108</cp:revision>
  <cp:lastPrinted>2018-11-08T10:52:34Z</cp:lastPrinted>
  <dcterms:created xsi:type="dcterms:W3CDTF">2017-01-04T08:22:37Z</dcterms:created>
  <dcterms:modified xsi:type="dcterms:W3CDTF">2018-11-08T10:52:34Z</dcterms:modified>
</cp:coreProperties>
</file>